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notesMasterIdLst>
    <p:notesMasterId r:id="rId35"/>
  </p:notesMasterIdLst>
  <p:sldIdLst>
    <p:sldId id="311" r:id="rId2"/>
    <p:sldId id="282" r:id="rId3"/>
    <p:sldId id="267" r:id="rId4"/>
    <p:sldId id="306" r:id="rId5"/>
    <p:sldId id="284" r:id="rId6"/>
    <p:sldId id="285" r:id="rId7"/>
    <p:sldId id="258" r:id="rId8"/>
    <p:sldId id="259" r:id="rId9"/>
    <p:sldId id="301" r:id="rId10"/>
    <p:sldId id="302" r:id="rId11"/>
    <p:sldId id="261" r:id="rId12"/>
    <p:sldId id="262" r:id="rId13"/>
    <p:sldId id="263" r:id="rId14"/>
    <p:sldId id="312" r:id="rId15"/>
    <p:sldId id="268" r:id="rId16"/>
    <p:sldId id="264" r:id="rId17"/>
    <p:sldId id="303" r:id="rId18"/>
    <p:sldId id="269" r:id="rId19"/>
    <p:sldId id="304" r:id="rId20"/>
    <p:sldId id="270" r:id="rId21"/>
    <p:sldId id="305" r:id="rId22"/>
    <p:sldId id="313" r:id="rId23"/>
    <p:sldId id="279" r:id="rId24"/>
    <p:sldId id="272" r:id="rId25"/>
    <p:sldId id="308" r:id="rId26"/>
    <p:sldId id="273" r:id="rId27"/>
    <p:sldId id="274" r:id="rId28"/>
    <p:sldId id="275" r:id="rId29"/>
    <p:sldId id="307" r:id="rId30"/>
    <p:sldId id="276" r:id="rId31"/>
    <p:sldId id="277" r:id="rId32"/>
    <p:sldId id="278" r:id="rId33"/>
    <p:sldId id="309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E6D5E7"/>
    <a:srgbClr val="D6BAD8"/>
    <a:srgbClr val="ECECC6"/>
    <a:srgbClr val="EAEAEA"/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41" autoAdjust="0"/>
    <p:restoredTop sz="94660"/>
  </p:normalViewPr>
  <p:slideViewPr>
    <p:cSldViewPr>
      <p:cViewPr>
        <p:scale>
          <a:sx n="100" d="100"/>
          <a:sy n="100" d="100"/>
        </p:scale>
        <p:origin x="621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d-ID" sz="1800" dirty="0">
                <a:solidFill>
                  <a:schemeClr val="tx1"/>
                </a:solidFill>
              </a:rPr>
              <a:t>Nilai Ujian statistik </a:t>
            </a:r>
            <a:r>
              <a:rPr lang="en-US" sz="1800" dirty="0">
                <a:solidFill>
                  <a:schemeClr val="tx1"/>
                </a:solidFill>
              </a:rPr>
              <a:t>UNIB</a:t>
            </a:r>
            <a:r>
              <a:rPr lang="en-US" sz="1800" baseline="0" dirty="0">
                <a:solidFill>
                  <a:schemeClr val="tx1"/>
                </a:solidFill>
              </a:rPr>
              <a:t> </a:t>
            </a:r>
            <a:r>
              <a:rPr lang="id-ID" sz="1800" dirty="0">
                <a:solidFill>
                  <a:schemeClr val="tx1"/>
                </a:solidFill>
              </a:rPr>
              <a:t>20</a:t>
            </a:r>
            <a:r>
              <a:rPr lang="en-US" sz="1800" dirty="0">
                <a:solidFill>
                  <a:schemeClr val="tx1"/>
                </a:solidFill>
              </a:rPr>
              <a:t>2</a:t>
            </a:r>
            <a:r>
              <a:rPr lang="id-ID" sz="1800" dirty="0">
                <a:solidFill>
                  <a:schemeClr val="tx1"/>
                </a:solidFill>
              </a:rPr>
              <a:t>4</a:t>
            </a:r>
            <a:endParaRPr lang="en-US" sz="1800" dirty="0">
              <a:solidFill>
                <a:schemeClr val="tx1"/>
              </a:solidFill>
            </a:endParaRP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cat>
            <c:numRef>
              <c:f>Sheet1!$A$2:$A$8</c:f>
              <c:numCache>
                <c:formatCode>General</c:formatCode>
                <c:ptCount val="7"/>
                <c:pt idx="0">
                  <c:v>62</c:v>
                </c:pt>
                <c:pt idx="1">
                  <c:v>67</c:v>
                </c:pt>
                <c:pt idx="2">
                  <c:v>72</c:v>
                </c:pt>
                <c:pt idx="3">
                  <c:v>77</c:v>
                </c:pt>
                <c:pt idx="4">
                  <c:v>82</c:v>
                </c:pt>
                <c:pt idx="5">
                  <c:v>87</c:v>
                </c:pt>
                <c:pt idx="6">
                  <c:v>92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2</c:v>
                </c:pt>
                <c:pt idx="1">
                  <c:v>5</c:v>
                </c:pt>
                <c:pt idx="2">
                  <c:v>15</c:v>
                </c:pt>
                <c:pt idx="3">
                  <c:v>20</c:v>
                </c:pt>
                <c:pt idx="4">
                  <c:v>16</c:v>
                </c:pt>
                <c:pt idx="5">
                  <c:v>7</c:v>
                </c:pt>
                <c:pt idx="6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9DD-455E-A9C2-9C37428DE7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874944"/>
        <c:axId val="21881216"/>
      </c:lineChart>
      <c:catAx>
        <c:axId val="21874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accent3"/>
            </a:solidFill>
          </a:ln>
        </c:spPr>
        <c:crossAx val="21881216"/>
        <c:crosses val="autoZero"/>
        <c:auto val="1"/>
        <c:lblAlgn val="ctr"/>
        <c:lblOffset val="100"/>
        <c:noMultiLvlLbl val="0"/>
      </c:catAx>
      <c:valAx>
        <c:axId val="21881216"/>
        <c:scaling>
          <c:orientation val="minMax"/>
        </c:scaling>
        <c:delete val="0"/>
        <c:axPos val="l"/>
        <c:majorGridlines>
          <c:spPr>
            <a:ln>
              <a:solidFill>
                <a:schemeClr val="accent3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accent3"/>
            </a:solidFill>
          </a:ln>
        </c:spPr>
        <c:crossAx val="21874944"/>
        <c:crosses val="autoZero"/>
        <c:crossBetween val="between"/>
      </c:valAx>
      <c:spPr>
        <a:ln>
          <a:solidFill>
            <a:schemeClr val="accent3"/>
          </a:solidFill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 b="0">
          <a:solidFill>
            <a:schemeClr val="accent3"/>
          </a:solidFill>
          <a:latin typeface="Times New Roman" pitchFamily="18" charset="0"/>
          <a:cs typeface="Times New Roman" pitchFamily="18" charset="0"/>
        </a:defRPr>
      </a:pPr>
      <a:endParaRPr lang="id-ID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Kurang dari</c:v>
                </c:pt>
              </c:strCache>
            </c:strRef>
          </c:tx>
          <c:cat>
            <c:numRef>
              <c:f>Sheet1!$A$2:$A$9</c:f>
              <c:numCache>
                <c:formatCode>General</c:formatCode>
                <c:ptCount val="8"/>
                <c:pt idx="0">
                  <c:v>60</c:v>
                </c:pt>
                <c:pt idx="1">
                  <c:v>65</c:v>
                </c:pt>
                <c:pt idx="2">
                  <c:v>70</c:v>
                </c:pt>
                <c:pt idx="3">
                  <c:v>75</c:v>
                </c:pt>
                <c:pt idx="4">
                  <c:v>80</c:v>
                </c:pt>
                <c:pt idx="5">
                  <c:v>85</c:v>
                </c:pt>
                <c:pt idx="6">
                  <c:v>90</c:v>
                </c:pt>
                <c:pt idx="7">
                  <c:v>95</c:v>
                </c:pt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0</c:v>
                </c:pt>
                <c:pt idx="1">
                  <c:v>2</c:v>
                </c:pt>
                <c:pt idx="2">
                  <c:v>8</c:v>
                </c:pt>
                <c:pt idx="3">
                  <c:v>23</c:v>
                </c:pt>
                <c:pt idx="4">
                  <c:v>43</c:v>
                </c:pt>
                <c:pt idx="5">
                  <c:v>59</c:v>
                </c:pt>
                <c:pt idx="6">
                  <c:v>66</c:v>
                </c:pt>
                <c:pt idx="7">
                  <c:v>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78F-4006-8D79-90DD1D2E29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Atau Lebih</c:v>
                </c:pt>
              </c:strCache>
            </c:strRef>
          </c:tx>
          <c:cat>
            <c:numRef>
              <c:f>Sheet1!$A$2:$A$9</c:f>
              <c:numCache>
                <c:formatCode>General</c:formatCode>
                <c:ptCount val="8"/>
                <c:pt idx="0">
                  <c:v>60</c:v>
                </c:pt>
                <c:pt idx="1">
                  <c:v>65</c:v>
                </c:pt>
                <c:pt idx="2">
                  <c:v>70</c:v>
                </c:pt>
                <c:pt idx="3">
                  <c:v>75</c:v>
                </c:pt>
                <c:pt idx="4">
                  <c:v>80</c:v>
                </c:pt>
                <c:pt idx="5">
                  <c:v>85</c:v>
                </c:pt>
                <c:pt idx="6">
                  <c:v>90</c:v>
                </c:pt>
                <c:pt idx="7">
                  <c:v>95</c:v>
                </c:pt>
              </c:numCache>
            </c:numRef>
          </c:cat>
          <c:val>
            <c:numRef>
              <c:f>Sheet1!$C$2:$C$9</c:f>
              <c:numCache>
                <c:formatCode>General</c:formatCode>
                <c:ptCount val="8"/>
                <c:pt idx="0">
                  <c:v>70</c:v>
                </c:pt>
                <c:pt idx="1">
                  <c:v>68</c:v>
                </c:pt>
                <c:pt idx="2">
                  <c:v>62</c:v>
                </c:pt>
                <c:pt idx="3">
                  <c:v>47</c:v>
                </c:pt>
                <c:pt idx="4">
                  <c:v>27</c:v>
                </c:pt>
                <c:pt idx="5">
                  <c:v>11</c:v>
                </c:pt>
                <c:pt idx="6">
                  <c:v>4</c:v>
                </c:pt>
                <c:pt idx="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78F-4006-8D79-90DD1D2E29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270592"/>
        <c:axId val="72272128"/>
      </c:lineChart>
      <c:catAx>
        <c:axId val="72270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accent3"/>
            </a:solidFill>
          </a:ln>
        </c:spPr>
        <c:txPr>
          <a:bodyPr/>
          <a:lstStyle/>
          <a:p>
            <a:pPr>
              <a:defRPr sz="160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defRPr>
            </a:pPr>
            <a:endParaRPr lang="id-ID"/>
          </a:p>
        </c:txPr>
        <c:crossAx val="72272128"/>
        <c:crosses val="autoZero"/>
        <c:auto val="1"/>
        <c:lblAlgn val="ctr"/>
        <c:lblOffset val="100"/>
        <c:noMultiLvlLbl val="0"/>
      </c:catAx>
      <c:valAx>
        <c:axId val="72272128"/>
        <c:scaling>
          <c:orientation val="minMax"/>
        </c:scaling>
        <c:delete val="0"/>
        <c:axPos val="l"/>
        <c:majorGridlines>
          <c:spPr>
            <a:ln>
              <a:solidFill>
                <a:schemeClr val="accent3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accent3"/>
            </a:solidFill>
          </a:ln>
        </c:spPr>
        <c:txPr>
          <a:bodyPr/>
          <a:lstStyle/>
          <a:p>
            <a:pPr>
              <a:defRPr sz="160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defRPr>
            </a:pPr>
            <a:endParaRPr lang="id-ID"/>
          </a:p>
        </c:txPr>
        <c:crossAx val="72270592"/>
        <c:crosses val="autoZero"/>
        <c:crossBetween val="between"/>
      </c:valAx>
      <c:spPr>
        <a:ln>
          <a:solidFill>
            <a:schemeClr val="accent3"/>
          </a:solidFill>
        </a:ln>
      </c:spPr>
    </c:plotArea>
    <c:legend>
      <c:legendPos val="r"/>
      <c:overlay val="0"/>
      <c:txPr>
        <a:bodyPr/>
        <a:lstStyle/>
        <a:p>
          <a:pPr>
            <a:defRPr>
              <a:solidFill>
                <a:schemeClr val="accent3"/>
              </a:solidFill>
              <a:latin typeface="Times New Roman" pitchFamily="18" charset="0"/>
              <a:cs typeface="Times New Roman" pitchFamily="18" charset="0"/>
            </a:defRPr>
          </a:pPr>
          <a:endParaRPr lang="id-ID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2BB36-13F3-447C-9697-0069F471B4AE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018E2-691F-4EF7-92B8-BFE85ACCDF7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61833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C018E2-691F-4EF7-92B8-BFE85ACCDF74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46921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018E2-691F-4EF7-92B8-BFE85ACCDF74}" type="slidenum">
              <a:rPr lang="id-ID" smtClean="0"/>
              <a:t>17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79813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EC014E-32E8-BC91-190E-85B3C74C9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499" y="964075"/>
            <a:ext cx="3490723" cy="373989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3500" y="4822842"/>
            <a:ext cx="3154680" cy="138074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2603722-CE80-C718-39E9-BB79F1F68C3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84C280F-E753-FE97-A722-F86168AC97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0936" y="964074"/>
            <a:ext cx="4052460" cy="5258929"/>
          </a:xfrm>
          <a:custGeom>
            <a:avLst/>
            <a:gdLst>
              <a:gd name="connsiteX0" fmla="*/ 2701640 w 5403280"/>
              <a:gd name="connsiteY0" fmla="*/ 0 h 5258929"/>
              <a:gd name="connsiteX1" fmla="*/ 5403280 w 5403280"/>
              <a:gd name="connsiteY1" fmla="*/ 2701640 h 5258929"/>
              <a:gd name="connsiteX2" fmla="*/ 5403280 w 5403280"/>
              <a:gd name="connsiteY2" fmla="*/ 5258929 h 5258929"/>
              <a:gd name="connsiteX3" fmla="*/ 0 w 5403280"/>
              <a:gd name="connsiteY3" fmla="*/ 5258929 h 5258929"/>
              <a:gd name="connsiteX4" fmla="*/ 0 w 5403280"/>
              <a:gd name="connsiteY4" fmla="*/ 2701640 h 5258929"/>
              <a:gd name="connsiteX5" fmla="*/ 2701640 w 5403280"/>
              <a:gd name="connsiteY5" fmla="*/ 0 h 5258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3280" h="5258929">
                <a:moveTo>
                  <a:pt x="2701640" y="0"/>
                </a:moveTo>
                <a:cubicBezTo>
                  <a:pt x="4193715" y="0"/>
                  <a:pt x="5403280" y="1209565"/>
                  <a:pt x="5403280" y="2701640"/>
                </a:cubicBezTo>
                <a:lnTo>
                  <a:pt x="5403280" y="5258929"/>
                </a:lnTo>
                <a:lnTo>
                  <a:pt x="0" y="5258929"/>
                </a:lnTo>
                <a:lnTo>
                  <a:pt x="0" y="2701640"/>
                </a:lnTo>
                <a:cubicBezTo>
                  <a:pt x="0" y="1209565"/>
                  <a:pt x="1209565" y="0"/>
                  <a:pt x="2701640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6350">
            <a:noFill/>
          </a:ln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17A08-C834-F239-A3DF-2D1295F0AE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7481150" y="4732736"/>
            <a:ext cx="2706690" cy="273844"/>
          </a:xfrm>
        </p:spPr>
        <p:txBody>
          <a:bodyPr/>
          <a:lstStyle/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E80C6A5-61FE-078D-49D9-31BD129401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85029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3364" y="990512"/>
            <a:ext cx="1924195" cy="1858941"/>
          </a:xfrm>
        </p:spPr>
        <p:txBody>
          <a:bodyPr anchor="b"/>
          <a:lstStyle>
            <a:lvl1pPr>
              <a:def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244742" cy="68580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624204" y="3011335"/>
            <a:ext cx="1919983" cy="265625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171450" indent="0">
              <a:buNone/>
              <a:defRPr lang="en-US" sz="1050" dirty="0"/>
            </a:lvl2pPr>
            <a:lvl3pPr marL="342900" indent="0">
              <a:buNone/>
              <a:defRPr lang="en-US" sz="1050" dirty="0"/>
            </a:lvl3pPr>
            <a:lvl4pPr marL="514350" indent="0">
              <a:buNone/>
              <a:defRPr lang="en-US" sz="1050" dirty="0"/>
            </a:lvl4pPr>
            <a:lvl5pPr marL="6858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8BD5A515-9970-0784-7927-52F94C270B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7347733" y="1638599"/>
            <a:ext cx="2973522" cy="273844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8523CCEC-6BB2-B704-95E2-87FED823C5B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7481150" y="4732736"/>
            <a:ext cx="2706690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1208465C-8C77-73BF-D18F-D01907BAC86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34222" y="6356351"/>
            <a:ext cx="43096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0E2A219-E459-07B3-1ED3-CBF7D239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40428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273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640" y="548640"/>
            <a:ext cx="4569919" cy="1143000"/>
          </a:xfrm>
        </p:spPr>
        <p:txBody>
          <a:bodyPr anchor="b"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3595414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1828800"/>
            <a:ext cx="4553712" cy="44897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483F68-3490-71E7-A7DA-DA46BC48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597866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45FA4-0621-D8F1-73D0-046B7F4D771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7481150" y="4732736"/>
            <a:ext cx="2706690" cy="273844"/>
          </a:xfrm>
        </p:spPr>
        <p:txBody>
          <a:bodyPr/>
          <a:lstStyle/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4C51678-E871-8AD4-08DA-BF7B7013A35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7347734" y="1638598"/>
            <a:ext cx="2973522" cy="273844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CD01CE4-E064-7D2F-7D3A-9DA85E2777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3508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4601718" cy="1143000"/>
          </a:xfrm>
        </p:spPr>
        <p:txBody>
          <a:bodyPr anchor="b"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8640" y="1828800"/>
            <a:ext cx="4601718" cy="44897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50408" y="0"/>
            <a:ext cx="3593592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BC07157-DE89-FE2F-0547-2E4055913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536517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A0C5A-6673-53CC-030B-67BA133D974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1086645" y="4732736"/>
            <a:ext cx="2706690" cy="273844"/>
          </a:xfrm>
        </p:spPr>
        <p:txBody>
          <a:bodyPr/>
          <a:lstStyle/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2521688-F793-E4F2-732B-EEE6F58B758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220061" y="1638598"/>
            <a:ext cx="2973522" cy="273844"/>
          </a:xfrm>
        </p:spPr>
        <p:txBody>
          <a:bodyPr/>
          <a:lstStyle/>
          <a:p>
            <a:endParaRPr lang="id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DBE29E-7417-B57C-BA94-1DBC14BE461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8338" y="6356351"/>
            <a:ext cx="430965" cy="365125"/>
          </a:xfrm>
        </p:spPr>
        <p:txBody>
          <a:bodyPr/>
          <a:lstStyle/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78509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20040"/>
            <a:ext cx="5143500" cy="932688"/>
          </a:xfrm>
        </p:spPr>
        <p:txBody>
          <a:bodyPr anchor="b"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8640" y="1380744"/>
            <a:ext cx="5143500" cy="49834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68800" y="0"/>
            <a:ext cx="3075200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C626C00-7A36-46A2-880D-F484910B3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58321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F6D8B-36A2-DF79-CDB9-885694DCA71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1086645" y="4732736"/>
            <a:ext cx="2706690" cy="273844"/>
          </a:xfrm>
        </p:spPr>
        <p:txBody>
          <a:bodyPr/>
          <a:lstStyle/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2396A-E38F-CC9C-7303-71F99D0820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220061" y="1638598"/>
            <a:ext cx="2973522" cy="273844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B0E4B-031C-4F2A-1993-D824DD71F7D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8338" y="6356351"/>
            <a:ext cx="430965" cy="365125"/>
          </a:xfrm>
        </p:spPr>
        <p:txBody>
          <a:bodyPr/>
          <a:lstStyle/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8107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83414"/>
            <a:ext cx="3271266" cy="1262639"/>
          </a:xfrm>
        </p:spPr>
        <p:txBody>
          <a:bodyPr anchor="b"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8641" y="1979461"/>
            <a:ext cx="3270647" cy="43292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09110" y="0"/>
            <a:ext cx="4834890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81977D-48BC-F135-96F9-1655E4BEE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299095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EA981C2C-E0DD-29A7-8209-50D66488152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1086645" y="4732736"/>
            <a:ext cx="2706690" cy="273844"/>
          </a:xfrm>
        </p:spPr>
        <p:txBody>
          <a:bodyPr/>
          <a:lstStyle/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205369F-8CCB-402F-9055-2BF12262B5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220061" y="1638598"/>
            <a:ext cx="2973522" cy="273844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3591F2-4BD3-37D0-B00E-B2CD5F47A36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8338" y="6356351"/>
            <a:ext cx="430965" cy="365125"/>
          </a:xfrm>
        </p:spPr>
        <p:txBody>
          <a:bodyPr/>
          <a:lstStyle/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728110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20040"/>
            <a:ext cx="3429000" cy="932688"/>
          </a:xfrm>
        </p:spPr>
        <p:txBody>
          <a:bodyPr anchor="b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8640" y="1380744"/>
            <a:ext cx="3429000" cy="49834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38291" y="0"/>
            <a:ext cx="4705709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18BEB48-A052-9364-6EF6-F698004CA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33793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417D8113-ECE6-D6F5-9CA4-C96A535F479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1086645" y="4732736"/>
            <a:ext cx="2706690" cy="273844"/>
          </a:xfrm>
        </p:spPr>
        <p:txBody>
          <a:bodyPr/>
          <a:lstStyle/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29A0137-F97A-8194-464D-3B7D4814A8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220061" y="1638598"/>
            <a:ext cx="2973522" cy="273844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3FE5686-63A9-B1A1-5734-F96A9651465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8338" y="6356351"/>
            <a:ext cx="430965" cy="365125"/>
          </a:xfrm>
        </p:spPr>
        <p:txBody>
          <a:bodyPr/>
          <a:lstStyle/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31701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012268"/>
            <a:ext cx="2804922" cy="139033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9144000" cy="4635132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485E715F-A05B-F2BC-ABF4-447E9B58E0C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-587902" y="5729950"/>
            <a:ext cx="1709209" cy="273844"/>
          </a:xfrm>
        </p:spPr>
        <p:txBody>
          <a:bodyPr/>
          <a:lstStyle/>
          <a:p>
            <a:endParaRPr lang="id-ID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34740" y="5012267"/>
            <a:ext cx="4800600" cy="139033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tx1"/>
                </a:solidFill>
              </a:defRPr>
            </a:lvl1pPr>
            <a:lvl2pPr marL="171450" indent="0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342900" indent="0">
              <a:buFont typeface="Arial" panose="020B0604020202020204" pitchFamily="34" charset="0"/>
              <a:buNone/>
              <a:defRPr sz="1050">
                <a:solidFill>
                  <a:schemeClr val="tx1"/>
                </a:solidFill>
              </a:defRPr>
            </a:lvl3pPr>
            <a:lvl4pPr marL="514350" indent="0"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4pPr>
            <a:lvl5pPr marL="685800" indent="0">
              <a:buFont typeface="Arial" panose="020B0604020202020204" pitchFamily="34" charset="0"/>
              <a:buNone/>
              <a:defRPr sz="825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8229128" y="5480714"/>
            <a:ext cx="1210734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A2B6090-1D21-5610-7943-4C4F96A6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4638230"/>
            <a:ext cx="91439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144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1" y="4882896"/>
            <a:ext cx="2743202" cy="1453896"/>
          </a:xfrm>
        </p:spPr>
        <p:txBody>
          <a:bodyPr anchor="t">
            <a:normAutofit/>
          </a:bodyPr>
          <a:lstStyle>
            <a:lvl1pPr algn="ctr"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38F5DE0-1AA8-5320-EBEC-7B2EEF39963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8641" y="548643"/>
            <a:ext cx="2617631" cy="4041647"/>
          </a:xfrm>
          <a:custGeom>
            <a:avLst/>
            <a:gdLst>
              <a:gd name="connsiteX0" fmla="*/ 1745088 w 3490175"/>
              <a:gd name="connsiteY0" fmla="*/ 0 h 4041647"/>
              <a:gd name="connsiteX1" fmla="*/ 3490175 w 3490175"/>
              <a:gd name="connsiteY1" fmla="*/ 1745088 h 4041647"/>
              <a:gd name="connsiteX2" fmla="*/ 3490175 w 3490175"/>
              <a:gd name="connsiteY2" fmla="*/ 3141232 h 4041647"/>
              <a:gd name="connsiteX3" fmla="*/ 3490175 w 3490175"/>
              <a:gd name="connsiteY3" fmla="*/ 3490175 h 4041647"/>
              <a:gd name="connsiteX4" fmla="*/ 3490175 w 3490175"/>
              <a:gd name="connsiteY4" fmla="*/ 4041647 h 4041647"/>
              <a:gd name="connsiteX5" fmla="*/ 0 w 3490175"/>
              <a:gd name="connsiteY5" fmla="*/ 4041647 h 4041647"/>
              <a:gd name="connsiteX6" fmla="*/ 0 w 3490175"/>
              <a:gd name="connsiteY6" fmla="*/ 3490175 h 4041647"/>
              <a:gd name="connsiteX7" fmla="*/ 0 w 3490175"/>
              <a:gd name="connsiteY7" fmla="*/ 3141232 h 4041647"/>
              <a:gd name="connsiteX8" fmla="*/ 0 w 3490175"/>
              <a:gd name="connsiteY8" fmla="*/ 1745088 h 4041647"/>
              <a:gd name="connsiteX9" fmla="*/ 1745088 w 3490175"/>
              <a:gd name="connsiteY9" fmla="*/ 0 h 404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90175" h="4041647">
                <a:moveTo>
                  <a:pt x="1745088" y="0"/>
                </a:moveTo>
                <a:cubicBezTo>
                  <a:pt x="2708873" y="0"/>
                  <a:pt x="3490175" y="781302"/>
                  <a:pt x="3490175" y="1745088"/>
                </a:cubicBezTo>
                <a:lnTo>
                  <a:pt x="3490175" y="3141232"/>
                </a:lnTo>
                <a:lnTo>
                  <a:pt x="3490175" y="3490175"/>
                </a:lnTo>
                <a:lnTo>
                  <a:pt x="3490175" y="4041647"/>
                </a:lnTo>
                <a:lnTo>
                  <a:pt x="0" y="4041647"/>
                </a:lnTo>
                <a:lnTo>
                  <a:pt x="0" y="3490175"/>
                </a:lnTo>
                <a:lnTo>
                  <a:pt x="0" y="3141232"/>
                </a:lnTo>
                <a:lnTo>
                  <a:pt x="0" y="1745088"/>
                </a:lnTo>
                <a:cubicBezTo>
                  <a:pt x="0" y="781302"/>
                  <a:pt x="781302" y="0"/>
                  <a:pt x="1745088" y="0"/>
                </a:cubicBezTo>
                <a:close/>
              </a:path>
            </a:pathLst>
          </a:custGeom>
          <a:blipFill dpi="0" rotWithShape="1">
            <a:blip r:embed="rId2">
              <a:alphaModFix amt="8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703320" y="549275"/>
            <a:ext cx="4920854" cy="57594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19C3A72-7CAE-129F-7490-B687280EF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84588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8020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23" y="559341"/>
            <a:ext cx="8066753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3C89FBB9-2C05-A4C1-ECB4-D6A5C4219E4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220061" y="1638598"/>
            <a:ext cx="2973522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BBB07A11-50DE-6BC0-0514-6E2C14A4798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16200000" flipH="1">
            <a:off x="-1086646" y="4640587"/>
            <a:ext cx="2706690" cy="273844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03ED5F49-F9F7-05A9-62AC-C9C8DF2EADE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6427" y="6264202"/>
            <a:ext cx="43096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3400" y="1713653"/>
            <a:ext cx="3290259" cy="46129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44196" y="1713654"/>
            <a:ext cx="4899803" cy="5144347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dirty="0"/>
            </a:lvl1pPr>
          </a:lstStyle>
          <a:p>
            <a:pPr marL="214313" lvl="0" indent="-214313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20509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7BBF55A-D91F-143D-FBB6-73995F00E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050" y="4937761"/>
            <a:ext cx="5240653" cy="1353312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spcBef>
                <a:spcPts val="750"/>
              </a:spcBef>
              <a:defRPr sz="2100" cap="none" baseline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72A4B4E-0B2F-F1BB-322A-713D1FB5F2F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43050" y="549022"/>
            <a:ext cx="7091363" cy="4333875"/>
          </a:xfrm>
        </p:spPr>
        <p:txBody>
          <a:bodyPr anchor="b">
            <a:normAutofit/>
          </a:bodyPr>
          <a:lstStyle>
            <a:lvl1pPr>
              <a:defRPr sz="17400"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46D47F-2AE5-2705-911C-52BBD6B7D8EA}"/>
              </a:ext>
            </a:extLst>
          </p:cNvPr>
          <p:cNvCxnSpPr>
            <a:cxnSpLocks/>
          </p:cNvCxnSpPr>
          <p:nvPr/>
        </p:nvCxnSpPr>
        <p:spPr>
          <a:xfrm flipV="1">
            <a:off x="102870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449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E6C4595-90D4-94E6-CEBA-82807457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055864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658679"/>
            <a:ext cx="8085582" cy="4925000"/>
          </a:xfrm>
        </p:spPr>
        <p:txBody>
          <a:bodyPr>
            <a:normAutofit/>
          </a:bodyPr>
          <a:lstStyle>
            <a:lvl1pPr>
              <a:defRPr sz="135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050">
                <a:solidFill>
                  <a:schemeClr val="tx1"/>
                </a:solidFill>
              </a:defRPr>
            </a:lvl3pPr>
            <a:lvl4pPr>
              <a:defRPr sz="900">
                <a:solidFill>
                  <a:schemeClr val="tx1"/>
                </a:solidFill>
              </a:defRPr>
            </a:lvl4pPr>
            <a:lvl5pPr>
              <a:defRPr sz="9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243429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9486" y="-1228126"/>
            <a:ext cx="7989570" cy="1133856"/>
          </a:xfrm>
        </p:spPr>
        <p:txBody>
          <a:bodyPr/>
          <a:lstStyle>
            <a:lvl1pPr>
              <a:defRPr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AA4897F-B66E-DAD4-F56C-6152B417CC5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8104" y="2268749"/>
            <a:ext cx="5207793" cy="3954255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3300" b="0" cap="all" baseline="0">
                <a:solidFill>
                  <a:schemeClr val="tx1"/>
                </a:solidFill>
              </a:defRPr>
            </a:lvl1pPr>
            <a:lvl2pPr marL="171450" indent="0" algn="ctr">
              <a:lnSpc>
                <a:spcPct val="110000"/>
              </a:lnSpc>
              <a:buNone/>
              <a:defRPr sz="3300" b="0" cap="all" baseline="0">
                <a:solidFill>
                  <a:schemeClr val="tx1"/>
                </a:solidFill>
              </a:defRPr>
            </a:lvl2pPr>
            <a:lvl3pPr marL="342900" indent="0" algn="ctr">
              <a:lnSpc>
                <a:spcPct val="110000"/>
              </a:lnSpc>
              <a:buNone/>
              <a:defRPr sz="3300" b="0" cap="all" baseline="0">
                <a:solidFill>
                  <a:schemeClr val="tx1"/>
                </a:solidFill>
              </a:defRPr>
            </a:lvl3pPr>
            <a:lvl4pPr marL="514350" indent="0" algn="ctr">
              <a:lnSpc>
                <a:spcPct val="110000"/>
              </a:lnSpc>
              <a:buNone/>
              <a:defRPr sz="3300" b="0" cap="all" baseline="0">
                <a:solidFill>
                  <a:schemeClr val="tx1"/>
                </a:solidFill>
              </a:defRPr>
            </a:lvl4pPr>
            <a:lvl5pPr marL="685800" indent="0" algn="ctr">
              <a:lnSpc>
                <a:spcPct val="110000"/>
              </a:lnSpc>
              <a:buNone/>
              <a:defRPr sz="3300" b="0" cap="all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  <p:sp>
        <p:nvSpPr>
          <p:cNvPr id="6" name="Freeform: Shape 15">
            <a:extLst>
              <a:ext uri="{FF2B5EF4-FFF2-40B4-BE49-F238E27FC236}">
                <a16:creationId xmlns:a16="http://schemas.microsoft.com/office/drawing/2014/main" id="{8EFA7EFC-C6F9-B1D5-025F-824C1CE9A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533205" y="-116541"/>
            <a:ext cx="6077590" cy="7883029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  <a:gd name="connsiteX0" fmla="*/ 668836 w 5325805"/>
              <a:gd name="connsiteY0" fmla="*/ 5429563 h 5476799"/>
              <a:gd name="connsiteX1" fmla="*/ 0 w 5325805"/>
              <a:gd name="connsiteY1" fmla="*/ 5429563 h 5476799"/>
              <a:gd name="connsiteX2" fmla="*/ 0 w 5325805"/>
              <a:gd name="connsiteY2" fmla="*/ 0 h 5476799"/>
              <a:gd name="connsiteX3" fmla="*/ 668836 w 5325805"/>
              <a:gd name="connsiteY3" fmla="*/ 0 h 5476799"/>
              <a:gd name="connsiteX4" fmla="*/ 1942188 w 5325805"/>
              <a:gd name="connsiteY4" fmla="*/ 0 h 5476799"/>
              <a:gd name="connsiteX5" fmla="*/ 2611024 w 5325805"/>
              <a:gd name="connsiteY5" fmla="*/ 0 h 5476799"/>
              <a:gd name="connsiteX6" fmla="*/ 5325805 w 5325805"/>
              <a:gd name="connsiteY6" fmla="*/ 2714782 h 5476799"/>
              <a:gd name="connsiteX7" fmla="*/ 2611024 w 5325805"/>
              <a:gd name="connsiteY7" fmla="*/ 5429563 h 5476799"/>
              <a:gd name="connsiteX8" fmla="*/ 1942188 w 5325805"/>
              <a:gd name="connsiteY8" fmla="*/ 5429563 h 5476799"/>
              <a:gd name="connsiteX9" fmla="*/ 716072 w 5325805"/>
              <a:gd name="connsiteY9" fmla="*/ 5476799 h 5476799"/>
              <a:gd name="connsiteX0" fmla="*/ 668836 w 5325805"/>
              <a:gd name="connsiteY0" fmla="*/ 5429563 h 5429563"/>
              <a:gd name="connsiteX1" fmla="*/ 0 w 5325805"/>
              <a:gd name="connsiteY1" fmla="*/ 5429563 h 5429563"/>
              <a:gd name="connsiteX2" fmla="*/ 0 w 5325805"/>
              <a:gd name="connsiteY2" fmla="*/ 0 h 5429563"/>
              <a:gd name="connsiteX3" fmla="*/ 668836 w 5325805"/>
              <a:gd name="connsiteY3" fmla="*/ 0 h 5429563"/>
              <a:gd name="connsiteX4" fmla="*/ 1942188 w 5325805"/>
              <a:gd name="connsiteY4" fmla="*/ 0 h 5429563"/>
              <a:gd name="connsiteX5" fmla="*/ 2611024 w 5325805"/>
              <a:gd name="connsiteY5" fmla="*/ 0 h 5429563"/>
              <a:gd name="connsiteX6" fmla="*/ 5325805 w 5325805"/>
              <a:gd name="connsiteY6" fmla="*/ 2714782 h 5429563"/>
              <a:gd name="connsiteX7" fmla="*/ 2611024 w 5325805"/>
              <a:gd name="connsiteY7" fmla="*/ 5429563 h 5429563"/>
              <a:gd name="connsiteX8" fmla="*/ 1942188 w 5325805"/>
              <a:gd name="connsiteY8" fmla="*/ 5429563 h 5429563"/>
              <a:gd name="connsiteX0" fmla="*/ 0 w 5325805"/>
              <a:gd name="connsiteY0" fmla="*/ 5429563 h 5429563"/>
              <a:gd name="connsiteX1" fmla="*/ 0 w 5325805"/>
              <a:gd name="connsiteY1" fmla="*/ 0 h 5429563"/>
              <a:gd name="connsiteX2" fmla="*/ 668836 w 5325805"/>
              <a:gd name="connsiteY2" fmla="*/ 0 h 5429563"/>
              <a:gd name="connsiteX3" fmla="*/ 1942188 w 5325805"/>
              <a:gd name="connsiteY3" fmla="*/ 0 h 5429563"/>
              <a:gd name="connsiteX4" fmla="*/ 2611024 w 5325805"/>
              <a:gd name="connsiteY4" fmla="*/ 0 h 5429563"/>
              <a:gd name="connsiteX5" fmla="*/ 5325805 w 5325805"/>
              <a:gd name="connsiteY5" fmla="*/ 2714782 h 5429563"/>
              <a:gd name="connsiteX6" fmla="*/ 2611024 w 5325805"/>
              <a:gd name="connsiteY6" fmla="*/ 5429563 h 5429563"/>
              <a:gd name="connsiteX7" fmla="*/ 1942188 w 5325805"/>
              <a:gd name="connsiteY7" fmla="*/ 5429563 h 5429563"/>
              <a:gd name="connsiteX0" fmla="*/ 0 w 5325805"/>
              <a:gd name="connsiteY0" fmla="*/ 0 h 5429563"/>
              <a:gd name="connsiteX1" fmla="*/ 668836 w 5325805"/>
              <a:gd name="connsiteY1" fmla="*/ 0 h 5429563"/>
              <a:gd name="connsiteX2" fmla="*/ 1942188 w 5325805"/>
              <a:gd name="connsiteY2" fmla="*/ 0 h 5429563"/>
              <a:gd name="connsiteX3" fmla="*/ 2611024 w 5325805"/>
              <a:gd name="connsiteY3" fmla="*/ 0 h 5429563"/>
              <a:gd name="connsiteX4" fmla="*/ 5325805 w 5325805"/>
              <a:gd name="connsiteY4" fmla="*/ 2714782 h 5429563"/>
              <a:gd name="connsiteX5" fmla="*/ 2611024 w 5325805"/>
              <a:gd name="connsiteY5" fmla="*/ 5429563 h 5429563"/>
              <a:gd name="connsiteX6" fmla="*/ 1942188 w 5325805"/>
              <a:gd name="connsiteY6" fmla="*/ 5429563 h 5429563"/>
              <a:gd name="connsiteX0" fmla="*/ 0 w 4656969"/>
              <a:gd name="connsiteY0" fmla="*/ 0 h 5429563"/>
              <a:gd name="connsiteX1" fmla="*/ 1273352 w 4656969"/>
              <a:gd name="connsiteY1" fmla="*/ 0 h 5429563"/>
              <a:gd name="connsiteX2" fmla="*/ 1942188 w 4656969"/>
              <a:gd name="connsiteY2" fmla="*/ 0 h 5429563"/>
              <a:gd name="connsiteX3" fmla="*/ 4656969 w 4656969"/>
              <a:gd name="connsiteY3" fmla="*/ 2714782 h 5429563"/>
              <a:gd name="connsiteX4" fmla="*/ 1942188 w 4656969"/>
              <a:gd name="connsiteY4" fmla="*/ 5429563 h 5429563"/>
              <a:gd name="connsiteX5" fmla="*/ 1273352 w 4656969"/>
              <a:gd name="connsiteY5" fmla="*/ 5429563 h 5429563"/>
              <a:gd name="connsiteX0" fmla="*/ 0 w 3383617"/>
              <a:gd name="connsiteY0" fmla="*/ 0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0 w 3383617"/>
              <a:gd name="connsiteY0" fmla="*/ 0 h 5429563"/>
              <a:gd name="connsiteX1" fmla="*/ 248198 w 3383617"/>
              <a:gd name="connsiteY1" fmla="*/ 41 h 5429563"/>
              <a:gd name="connsiteX2" fmla="*/ 668836 w 3383617"/>
              <a:gd name="connsiteY2" fmla="*/ 0 h 5429563"/>
              <a:gd name="connsiteX3" fmla="*/ 3383617 w 3383617"/>
              <a:gd name="connsiteY3" fmla="*/ 2714782 h 5429563"/>
              <a:gd name="connsiteX4" fmla="*/ 668836 w 3383617"/>
              <a:gd name="connsiteY4" fmla="*/ 5429563 h 5429563"/>
              <a:gd name="connsiteX5" fmla="*/ 0 w 3383617"/>
              <a:gd name="connsiteY5" fmla="*/ 5429563 h 5429563"/>
              <a:gd name="connsiteX0" fmla="*/ 248198 w 3383617"/>
              <a:gd name="connsiteY0" fmla="*/ 41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4110 w 3139529"/>
              <a:gd name="connsiteY0" fmla="*/ 41 h 5429563"/>
              <a:gd name="connsiteX1" fmla="*/ 424748 w 3139529"/>
              <a:gd name="connsiteY1" fmla="*/ 0 h 5429563"/>
              <a:gd name="connsiteX2" fmla="*/ 3139529 w 3139529"/>
              <a:gd name="connsiteY2" fmla="*/ 2714782 h 5429563"/>
              <a:gd name="connsiteX3" fmla="*/ 424748 w 3139529"/>
              <a:gd name="connsiteY3" fmla="*/ 5429563 h 5429563"/>
              <a:gd name="connsiteX4" fmla="*/ 0 w 3139529"/>
              <a:gd name="connsiteY4" fmla="*/ 5429563 h 542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9114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6D87B9B-22A3-322E-B7E8-223255AD09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126" y="5669280"/>
            <a:ext cx="4733748" cy="466344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spcBef>
                <a:spcPts val="750"/>
              </a:spcBef>
              <a:defRPr sz="1350" cap="all" baseline="0"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6A9BC83F-8FE5-5223-2B3A-6E122D33630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47851" y="1744578"/>
            <a:ext cx="5248298" cy="3507906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500" cap="all" baseline="0">
                <a:latin typeface="+mn-lt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9" name="Freeform: Shape 15">
            <a:extLst>
              <a:ext uri="{FF2B5EF4-FFF2-40B4-BE49-F238E27FC236}">
                <a16:creationId xmlns:a16="http://schemas.microsoft.com/office/drawing/2014/main" id="{9F353A57-FA3C-A68C-4908-E774A52CB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287380" y="-368135"/>
            <a:ext cx="6569242" cy="7883029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  <a:gd name="connsiteX0" fmla="*/ 668836 w 5325805"/>
              <a:gd name="connsiteY0" fmla="*/ 5429563 h 5476799"/>
              <a:gd name="connsiteX1" fmla="*/ 0 w 5325805"/>
              <a:gd name="connsiteY1" fmla="*/ 5429563 h 5476799"/>
              <a:gd name="connsiteX2" fmla="*/ 0 w 5325805"/>
              <a:gd name="connsiteY2" fmla="*/ 0 h 5476799"/>
              <a:gd name="connsiteX3" fmla="*/ 668836 w 5325805"/>
              <a:gd name="connsiteY3" fmla="*/ 0 h 5476799"/>
              <a:gd name="connsiteX4" fmla="*/ 1942188 w 5325805"/>
              <a:gd name="connsiteY4" fmla="*/ 0 h 5476799"/>
              <a:gd name="connsiteX5" fmla="*/ 2611024 w 5325805"/>
              <a:gd name="connsiteY5" fmla="*/ 0 h 5476799"/>
              <a:gd name="connsiteX6" fmla="*/ 5325805 w 5325805"/>
              <a:gd name="connsiteY6" fmla="*/ 2714782 h 5476799"/>
              <a:gd name="connsiteX7" fmla="*/ 2611024 w 5325805"/>
              <a:gd name="connsiteY7" fmla="*/ 5429563 h 5476799"/>
              <a:gd name="connsiteX8" fmla="*/ 1942188 w 5325805"/>
              <a:gd name="connsiteY8" fmla="*/ 5429563 h 5476799"/>
              <a:gd name="connsiteX9" fmla="*/ 716072 w 5325805"/>
              <a:gd name="connsiteY9" fmla="*/ 5476799 h 5476799"/>
              <a:gd name="connsiteX0" fmla="*/ 668836 w 5325805"/>
              <a:gd name="connsiteY0" fmla="*/ 5429563 h 5429563"/>
              <a:gd name="connsiteX1" fmla="*/ 0 w 5325805"/>
              <a:gd name="connsiteY1" fmla="*/ 5429563 h 5429563"/>
              <a:gd name="connsiteX2" fmla="*/ 0 w 5325805"/>
              <a:gd name="connsiteY2" fmla="*/ 0 h 5429563"/>
              <a:gd name="connsiteX3" fmla="*/ 668836 w 5325805"/>
              <a:gd name="connsiteY3" fmla="*/ 0 h 5429563"/>
              <a:gd name="connsiteX4" fmla="*/ 1942188 w 5325805"/>
              <a:gd name="connsiteY4" fmla="*/ 0 h 5429563"/>
              <a:gd name="connsiteX5" fmla="*/ 2611024 w 5325805"/>
              <a:gd name="connsiteY5" fmla="*/ 0 h 5429563"/>
              <a:gd name="connsiteX6" fmla="*/ 5325805 w 5325805"/>
              <a:gd name="connsiteY6" fmla="*/ 2714782 h 5429563"/>
              <a:gd name="connsiteX7" fmla="*/ 2611024 w 5325805"/>
              <a:gd name="connsiteY7" fmla="*/ 5429563 h 5429563"/>
              <a:gd name="connsiteX8" fmla="*/ 1942188 w 5325805"/>
              <a:gd name="connsiteY8" fmla="*/ 5429563 h 5429563"/>
              <a:gd name="connsiteX0" fmla="*/ 0 w 5325805"/>
              <a:gd name="connsiteY0" fmla="*/ 5429563 h 5429563"/>
              <a:gd name="connsiteX1" fmla="*/ 0 w 5325805"/>
              <a:gd name="connsiteY1" fmla="*/ 0 h 5429563"/>
              <a:gd name="connsiteX2" fmla="*/ 668836 w 5325805"/>
              <a:gd name="connsiteY2" fmla="*/ 0 h 5429563"/>
              <a:gd name="connsiteX3" fmla="*/ 1942188 w 5325805"/>
              <a:gd name="connsiteY3" fmla="*/ 0 h 5429563"/>
              <a:gd name="connsiteX4" fmla="*/ 2611024 w 5325805"/>
              <a:gd name="connsiteY4" fmla="*/ 0 h 5429563"/>
              <a:gd name="connsiteX5" fmla="*/ 5325805 w 5325805"/>
              <a:gd name="connsiteY5" fmla="*/ 2714782 h 5429563"/>
              <a:gd name="connsiteX6" fmla="*/ 2611024 w 5325805"/>
              <a:gd name="connsiteY6" fmla="*/ 5429563 h 5429563"/>
              <a:gd name="connsiteX7" fmla="*/ 1942188 w 5325805"/>
              <a:gd name="connsiteY7" fmla="*/ 5429563 h 5429563"/>
              <a:gd name="connsiteX0" fmla="*/ 0 w 5325805"/>
              <a:gd name="connsiteY0" fmla="*/ 0 h 5429563"/>
              <a:gd name="connsiteX1" fmla="*/ 668836 w 5325805"/>
              <a:gd name="connsiteY1" fmla="*/ 0 h 5429563"/>
              <a:gd name="connsiteX2" fmla="*/ 1942188 w 5325805"/>
              <a:gd name="connsiteY2" fmla="*/ 0 h 5429563"/>
              <a:gd name="connsiteX3" fmla="*/ 2611024 w 5325805"/>
              <a:gd name="connsiteY3" fmla="*/ 0 h 5429563"/>
              <a:gd name="connsiteX4" fmla="*/ 5325805 w 5325805"/>
              <a:gd name="connsiteY4" fmla="*/ 2714782 h 5429563"/>
              <a:gd name="connsiteX5" fmla="*/ 2611024 w 5325805"/>
              <a:gd name="connsiteY5" fmla="*/ 5429563 h 5429563"/>
              <a:gd name="connsiteX6" fmla="*/ 1942188 w 5325805"/>
              <a:gd name="connsiteY6" fmla="*/ 5429563 h 5429563"/>
              <a:gd name="connsiteX0" fmla="*/ 0 w 4656969"/>
              <a:gd name="connsiteY0" fmla="*/ 0 h 5429563"/>
              <a:gd name="connsiteX1" fmla="*/ 1273352 w 4656969"/>
              <a:gd name="connsiteY1" fmla="*/ 0 h 5429563"/>
              <a:gd name="connsiteX2" fmla="*/ 1942188 w 4656969"/>
              <a:gd name="connsiteY2" fmla="*/ 0 h 5429563"/>
              <a:gd name="connsiteX3" fmla="*/ 4656969 w 4656969"/>
              <a:gd name="connsiteY3" fmla="*/ 2714782 h 5429563"/>
              <a:gd name="connsiteX4" fmla="*/ 1942188 w 4656969"/>
              <a:gd name="connsiteY4" fmla="*/ 5429563 h 5429563"/>
              <a:gd name="connsiteX5" fmla="*/ 1273352 w 4656969"/>
              <a:gd name="connsiteY5" fmla="*/ 5429563 h 5429563"/>
              <a:gd name="connsiteX0" fmla="*/ 0 w 3383617"/>
              <a:gd name="connsiteY0" fmla="*/ 0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0 w 3383617"/>
              <a:gd name="connsiteY0" fmla="*/ 0 h 5429563"/>
              <a:gd name="connsiteX1" fmla="*/ 248198 w 3383617"/>
              <a:gd name="connsiteY1" fmla="*/ 41 h 5429563"/>
              <a:gd name="connsiteX2" fmla="*/ 668836 w 3383617"/>
              <a:gd name="connsiteY2" fmla="*/ 0 h 5429563"/>
              <a:gd name="connsiteX3" fmla="*/ 3383617 w 3383617"/>
              <a:gd name="connsiteY3" fmla="*/ 2714782 h 5429563"/>
              <a:gd name="connsiteX4" fmla="*/ 668836 w 3383617"/>
              <a:gd name="connsiteY4" fmla="*/ 5429563 h 5429563"/>
              <a:gd name="connsiteX5" fmla="*/ 0 w 3383617"/>
              <a:gd name="connsiteY5" fmla="*/ 5429563 h 5429563"/>
              <a:gd name="connsiteX0" fmla="*/ 248198 w 3383617"/>
              <a:gd name="connsiteY0" fmla="*/ 41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4110 w 3139529"/>
              <a:gd name="connsiteY0" fmla="*/ 41 h 5429563"/>
              <a:gd name="connsiteX1" fmla="*/ 424748 w 3139529"/>
              <a:gd name="connsiteY1" fmla="*/ 0 h 5429563"/>
              <a:gd name="connsiteX2" fmla="*/ 3139529 w 3139529"/>
              <a:gd name="connsiteY2" fmla="*/ 2714782 h 5429563"/>
              <a:gd name="connsiteX3" fmla="*/ 424748 w 3139529"/>
              <a:gd name="connsiteY3" fmla="*/ 5429563 h 5429563"/>
              <a:gd name="connsiteX4" fmla="*/ 0 w 3139529"/>
              <a:gd name="connsiteY4" fmla="*/ 5429563 h 542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6881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055864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72FE6B-A4D8-8ED7-89D7-5E7F2C5B8F5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48878" y="2103439"/>
            <a:ext cx="38862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86405AE-ED31-677D-86D8-01EAD583735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713710" y="2103122"/>
            <a:ext cx="38862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826901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85A6F3D-6630-C2E0-DC0A-6D2C0AACF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055864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8641" y="2103120"/>
            <a:ext cx="386834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9C38DBB1-A1FA-A460-88C8-B05F1570CA9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48879" y="2743201"/>
            <a:ext cx="3867890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32020" y="2103120"/>
            <a:ext cx="3887391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2D763CC-A010-6A2B-FEF3-388EAC8417D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732021" y="2743201"/>
            <a:ext cx="3887391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472122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0796BC8-E1B7-E6D6-E86F-4A5CAECDF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055864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789959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229505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7" y="457200"/>
            <a:ext cx="5506730" cy="1133856"/>
          </a:xfrm>
          <a:noFill/>
        </p:spPr>
        <p:txBody>
          <a:bodyPr anchor="b">
            <a:noAutofit/>
          </a:bodyPr>
          <a:lstStyle>
            <a:lvl1pPr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0936" y="2624328"/>
            <a:ext cx="7818120" cy="3200400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171450" indent="0">
              <a:buNone/>
              <a:defRPr>
                <a:solidFill>
                  <a:schemeClr val="tx1"/>
                </a:solidFill>
              </a:defRPr>
            </a:lvl2pPr>
            <a:lvl3pPr marL="342900" indent="0">
              <a:buNone/>
              <a:defRPr>
                <a:solidFill>
                  <a:schemeClr val="tx1"/>
                </a:solidFill>
              </a:defRPr>
            </a:lvl3pPr>
            <a:lvl4pPr marL="514350" indent="0">
              <a:buNone/>
              <a:defRPr>
                <a:solidFill>
                  <a:schemeClr val="tx1"/>
                </a:solidFill>
              </a:defRPr>
            </a:lvl4pPr>
            <a:lvl5pPr marL="685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13847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6">
            <a:extLst>
              <a:ext uri="{FF2B5EF4-FFF2-40B4-BE49-F238E27FC236}">
                <a16:creationId xmlns:a16="http://schemas.microsoft.com/office/drawing/2014/main" id="{CE8CC034-C652-239B-0064-9B0543AC2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65760"/>
            <a:ext cx="8055864" cy="1132258"/>
          </a:xfrm>
        </p:spPr>
        <p:txBody>
          <a:bodyPr/>
          <a:lstStyle>
            <a:lvl1pPr>
              <a:defRPr lang="en-US" dirty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D051F68D-E2E5-C625-0273-281CE6D493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301837"/>
            <a:ext cx="8055863" cy="3921165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171450" indent="0">
              <a:buNone/>
              <a:defRPr>
                <a:solidFill>
                  <a:schemeClr val="tx1"/>
                </a:solidFill>
              </a:defRPr>
            </a:lvl2pPr>
            <a:lvl3pPr marL="342900" indent="0">
              <a:buNone/>
              <a:defRPr>
                <a:solidFill>
                  <a:schemeClr val="tx1"/>
                </a:solidFill>
              </a:defRPr>
            </a:lvl3pPr>
            <a:lvl4pPr marL="514350" indent="0">
              <a:buNone/>
              <a:defRPr>
                <a:solidFill>
                  <a:schemeClr val="tx1"/>
                </a:solidFill>
              </a:defRPr>
            </a:lvl4pPr>
            <a:lvl5pPr marL="685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98539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5218032"/>
            <a:ext cx="8229600" cy="786384"/>
          </a:xfrm>
        </p:spPr>
        <p:txBody>
          <a:bodyPr anchor="b">
            <a:normAutofit/>
          </a:bodyPr>
          <a:lstStyle>
            <a:lvl1pPr algn="ctr">
              <a:defRPr sz="33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5972630"/>
            <a:ext cx="8229600" cy="480373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1"/>
            <a:ext cx="9143999" cy="4986425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88BD73-E6AB-68A9-F41B-313E0C44777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-485020" y="5832832"/>
            <a:ext cx="1503444" cy="273844"/>
          </a:xfrm>
        </p:spPr>
        <p:txBody>
          <a:bodyPr/>
          <a:lstStyle/>
          <a:p>
            <a:endParaRPr lang="id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AA6162-61A3-2C41-311C-F407FC4B4DA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DABF624-39B6-C7A2-98E7-26593626B4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" y="4989940"/>
            <a:ext cx="91439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B102F-64E7-9387-1F8F-DB4AC82577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27959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E84C31D-CC85-27E5-FD9F-627C926D5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578609"/>
            <a:ext cx="5909501" cy="3592629"/>
          </a:xfrm>
        </p:spPr>
        <p:txBody>
          <a:bodyPr>
            <a:normAutofit/>
          </a:bodyPr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10B934F-7AD0-6CA4-BC4D-9CC30854B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" y="1714500"/>
            <a:ext cx="91439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F6486-38AE-54F6-E2F3-8B944C3F1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41BD916-71AE-106E-105D-01655950FC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90850" y="368301"/>
            <a:ext cx="5531644" cy="1014413"/>
          </a:xfrm>
        </p:spPr>
        <p:txBody>
          <a:bodyPr anchor="ctr">
            <a:normAutofit/>
          </a:bodyPr>
          <a:lstStyle>
            <a:lvl1pPr algn="r"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D0054-227E-4953-9BB1-7141F9024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2E0F1-15E9-E241-9959-A6D46B69E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10284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842852-3CDE-22AD-D5F0-AAF8279A0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59537"/>
            <a:ext cx="7159752" cy="3675885"/>
          </a:xfrm>
        </p:spPr>
        <p:txBody>
          <a:bodyPr anchor="t">
            <a:normAutofit/>
          </a:bodyPr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4D523C5-E38D-F0DE-48C0-B6B8404B6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" y="5143500"/>
            <a:ext cx="91439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416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4EF7E11-76D4-64FA-465B-165405450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461" y="1296084"/>
            <a:ext cx="3264994" cy="4265835"/>
          </a:xfrm>
          <a:custGeom>
            <a:avLst/>
            <a:gdLst>
              <a:gd name="connsiteX0" fmla="*/ 2176663 w 4353325"/>
              <a:gd name="connsiteY0" fmla="*/ 0 h 4265835"/>
              <a:gd name="connsiteX1" fmla="*/ 4353325 w 4353325"/>
              <a:gd name="connsiteY1" fmla="*/ 2176662 h 4265835"/>
              <a:gd name="connsiteX2" fmla="*/ 4353325 w 4353325"/>
              <a:gd name="connsiteY2" fmla="*/ 2712923 h 4265835"/>
              <a:gd name="connsiteX3" fmla="*/ 4353325 w 4353325"/>
              <a:gd name="connsiteY3" fmla="*/ 3733873 h 4265835"/>
              <a:gd name="connsiteX4" fmla="*/ 4353325 w 4353325"/>
              <a:gd name="connsiteY4" fmla="*/ 4265835 h 4265835"/>
              <a:gd name="connsiteX5" fmla="*/ 0 w 4353325"/>
              <a:gd name="connsiteY5" fmla="*/ 4265835 h 4265835"/>
              <a:gd name="connsiteX6" fmla="*/ 0 w 4353325"/>
              <a:gd name="connsiteY6" fmla="*/ 3733873 h 4265835"/>
              <a:gd name="connsiteX7" fmla="*/ 0 w 4353325"/>
              <a:gd name="connsiteY7" fmla="*/ 2712923 h 4265835"/>
              <a:gd name="connsiteX8" fmla="*/ 0 w 4353325"/>
              <a:gd name="connsiteY8" fmla="*/ 2176662 h 4265835"/>
              <a:gd name="connsiteX9" fmla="*/ 2176663 w 4353325"/>
              <a:gd name="connsiteY9" fmla="*/ 0 h 4265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53325" h="4265835">
                <a:moveTo>
                  <a:pt x="2176663" y="0"/>
                </a:moveTo>
                <a:cubicBezTo>
                  <a:pt x="3378800" y="0"/>
                  <a:pt x="4353325" y="974525"/>
                  <a:pt x="4353325" y="2176662"/>
                </a:cubicBezTo>
                <a:lnTo>
                  <a:pt x="4353325" y="2712923"/>
                </a:lnTo>
                <a:lnTo>
                  <a:pt x="4353325" y="3733873"/>
                </a:lnTo>
                <a:lnTo>
                  <a:pt x="4353325" y="4265835"/>
                </a:lnTo>
                <a:lnTo>
                  <a:pt x="0" y="4265835"/>
                </a:lnTo>
                <a:lnTo>
                  <a:pt x="0" y="3733873"/>
                </a:lnTo>
                <a:lnTo>
                  <a:pt x="0" y="2712923"/>
                </a:lnTo>
                <a:lnTo>
                  <a:pt x="0" y="2176662"/>
                </a:lnTo>
                <a:cubicBezTo>
                  <a:pt x="0" y="974525"/>
                  <a:pt x="974525" y="0"/>
                  <a:pt x="2176663" y="0"/>
                </a:cubicBezTo>
                <a:close/>
              </a:path>
            </a:pathLst>
          </a:custGeom>
          <a:ln w="6350">
            <a:solidFill>
              <a:schemeClr val="tx1"/>
            </a:solidFill>
          </a:ln>
        </p:spPr>
        <p:txBody>
          <a:bodyPr wrap="square" lIns="182880" tIns="914400" rIns="182880" anchor="ctr" anchorCtr="0">
            <a:noAutofit/>
          </a:bodyPr>
          <a:lstStyle>
            <a:lvl1pPr algn="ctr"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01292" y="1296084"/>
            <a:ext cx="3243834" cy="4265835"/>
          </a:xfrm>
        </p:spPr>
        <p:txBody>
          <a:bodyPr anchor="b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171450" indent="0">
              <a:buNone/>
              <a:defRPr>
                <a:solidFill>
                  <a:schemeClr val="tx1"/>
                </a:solidFill>
              </a:defRPr>
            </a:lvl2pPr>
            <a:lvl3pPr marL="342900" indent="0">
              <a:buNone/>
              <a:defRPr>
                <a:solidFill>
                  <a:schemeClr val="tx1"/>
                </a:solidFill>
              </a:defRPr>
            </a:lvl3pPr>
            <a:lvl4pPr marL="514350" indent="0">
              <a:buNone/>
              <a:defRPr>
                <a:solidFill>
                  <a:schemeClr val="tx1"/>
                </a:solidFill>
              </a:defRPr>
            </a:lvl4pPr>
            <a:lvl5pPr marL="685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20451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5B5E-C545-4763-BA47-4C2C0FCA5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4608576"/>
            <a:ext cx="3127248" cy="1609344"/>
          </a:xfrm>
        </p:spPr>
        <p:txBody>
          <a:bodyPr anchor="t" anchorCtr="0">
            <a:noAutofit/>
          </a:bodyPr>
          <a:lstStyle>
            <a:lvl1pPr algn="ctr">
              <a:defRPr sz="33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D23AA-8F22-4B09-8FAA-CD16E5D6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E5AAB3D-814D-597A-6ADE-F522A8116DC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42976" y="1097280"/>
            <a:ext cx="2832353" cy="3168100"/>
          </a:xfrm>
          <a:custGeom>
            <a:avLst/>
            <a:gdLst>
              <a:gd name="connsiteX0" fmla="*/ 1888235 w 3776470"/>
              <a:gd name="connsiteY0" fmla="*/ 0 h 3168100"/>
              <a:gd name="connsiteX1" fmla="*/ 3776470 w 3776470"/>
              <a:gd name="connsiteY1" fmla="*/ 1888235 h 3168100"/>
              <a:gd name="connsiteX2" fmla="*/ 3776470 w 3776470"/>
              <a:gd name="connsiteY2" fmla="*/ 3168100 h 3168100"/>
              <a:gd name="connsiteX3" fmla="*/ 0 w 3776470"/>
              <a:gd name="connsiteY3" fmla="*/ 3168100 h 3168100"/>
              <a:gd name="connsiteX4" fmla="*/ 0 w 3776470"/>
              <a:gd name="connsiteY4" fmla="*/ 1888235 h 3168100"/>
              <a:gd name="connsiteX5" fmla="*/ 1888235 w 3776470"/>
              <a:gd name="connsiteY5" fmla="*/ 0 h 316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76470" h="3168100">
                <a:moveTo>
                  <a:pt x="1888235" y="0"/>
                </a:moveTo>
                <a:cubicBezTo>
                  <a:pt x="2931078" y="0"/>
                  <a:pt x="3776470" y="845392"/>
                  <a:pt x="3776470" y="1888235"/>
                </a:cubicBezTo>
                <a:lnTo>
                  <a:pt x="3776470" y="3168100"/>
                </a:lnTo>
                <a:lnTo>
                  <a:pt x="0" y="3168100"/>
                </a:lnTo>
                <a:lnTo>
                  <a:pt x="0" y="1888235"/>
                </a:lnTo>
                <a:cubicBezTo>
                  <a:pt x="0" y="845392"/>
                  <a:pt x="845392" y="0"/>
                  <a:pt x="1888235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263F8-8E34-4910-BF7A-F1C5A9968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6098" y="841248"/>
            <a:ext cx="3161538" cy="5330952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tx1"/>
                </a:solidFill>
              </a:defRPr>
            </a:lvl2pPr>
            <a:lvl3pPr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E74E5-D20D-4AB7-8D98-F336CE0EC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8A028-A0C8-45E7-915E-B83FF59C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CD2C868-CE73-A5B1-1389-62A23B14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22815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566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788" y="2615184"/>
            <a:ext cx="2859786" cy="355701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39804" y="841248"/>
            <a:ext cx="3717131" cy="355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050">
                <a:solidFill>
                  <a:schemeClr val="tx1"/>
                </a:solidFill>
              </a:defRPr>
            </a:lvl2pPr>
            <a:lvl3pPr>
              <a:defRPr sz="1050">
                <a:solidFill>
                  <a:schemeClr val="tx1"/>
                </a:solidFill>
              </a:defRPr>
            </a:lvl3pPr>
            <a:lvl4pPr>
              <a:defRPr sz="1050">
                <a:solidFill>
                  <a:schemeClr val="tx1"/>
                </a:solidFill>
              </a:defRPr>
            </a:lvl4pPr>
            <a:lvl5pPr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F4378AB-83E7-8777-F6CD-8F19BA4FE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762152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3871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841248"/>
            <a:ext cx="2249424" cy="5184648"/>
          </a:xfrm>
        </p:spPr>
        <p:txBody>
          <a:bodyPr anchor="t" anchorCtr="0"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00194" y="841248"/>
            <a:ext cx="4695116" cy="518464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050">
                <a:solidFill>
                  <a:schemeClr val="tx1"/>
                </a:solidFill>
              </a:defRPr>
            </a:lvl2pPr>
            <a:lvl3pPr>
              <a:defRPr sz="1050">
                <a:solidFill>
                  <a:schemeClr val="tx1"/>
                </a:solidFill>
              </a:defRPr>
            </a:lvl3pPr>
            <a:lvl4pPr>
              <a:defRPr sz="1050">
                <a:solidFill>
                  <a:schemeClr val="tx1"/>
                </a:solidFill>
              </a:defRPr>
            </a:lvl4pPr>
            <a:lvl5pPr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8293A07-68F2-BD10-B738-E87F3F3D8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136657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06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476A66-BE83-43F9-A28B-02DF7879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84991"/>
            <a:ext cx="7886700" cy="11168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CB382-EE11-430D-941A-DB76EEB7F2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 flipH="1">
            <a:off x="-1220061" y="1638598"/>
            <a:ext cx="297352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750"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76E94-F276-4F0F-8DD9-B1F8A3198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2061470"/>
            <a:ext cx="788670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D964E-3A2E-4DB9-B96A-EDE144A47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7481150" y="4732736"/>
            <a:ext cx="270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750">
                <a:solidFill>
                  <a:schemeClr val="tx1"/>
                </a:solidFill>
              </a:defRPr>
            </a:lvl1pPr>
          </a:lstStyle>
          <a:p>
            <a:fld id="{5C7B0A92-E2F0-4A16-BA47-51BF9E2C78C3}" type="datetimeFigureOut">
              <a:rPr lang="id-ID" smtClean="0"/>
              <a:t>22/08/2026</a:t>
            </a:fld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562FE-ACD1-43F2-A3DE-5B11E10B7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430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750">
                <a:solidFill>
                  <a:schemeClr val="tx1"/>
                </a:solidFill>
              </a:defRPr>
            </a:lvl1pPr>
          </a:lstStyle>
          <a:p>
            <a:fld id="{7752A24F-FB66-440E-BC18-FE6021CBE2D3}" type="slidenum">
              <a:rPr lang="id-ID" smtClean="0"/>
              <a:t>‹#›</a:t>
            </a:fld>
            <a:endParaRPr lang="id-ID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B34A3B-1FD5-48FF-9982-1E64C864C01D}"/>
              </a:ext>
            </a:extLst>
          </p:cNvPr>
          <p:cNvCxnSpPr>
            <a:cxnSpLocks/>
          </p:cNvCxnSpPr>
          <p:nvPr/>
        </p:nvCxnSpPr>
        <p:spPr>
          <a:xfrm flipH="1">
            <a:off x="3" y="1824111"/>
            <a:ext cx="91439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310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  <p:sldLayoutId id="2147483918" r:id="rId13"/>
    <p:sldLayoutId id="2147483919" r:id="rId14"/>
    <p:sldLayoutId id="2147483920" r:id="rId15"/>
    <p:sldLayoutId id="2147483921" r:id="rId16"/>
    <p:sldLayoutId id="2147483922" r:id="rId17"/>
    <p:sldLayoutId id="2147483923" r:id="rId18"/>
    <p:sldLayoutId id="2147483924" r:id="rId19"/>
    <p:sldLayoutId id="2147483925" r:id="rId20"/>
    <p:sldLayoutId id="2147483926" r:id="rId21"/>
    <p:sldLayoutId id="2147483927" r:id="rId22"/>
    <p:sldLayoutId id="2147483928" r:id="rId23"/>
    <p:sldLayoutId id="2147483929" r:id="rId24"/>
    <p:sldLayoutId id="2147483930" r:id="rId25"/>
    <p:sldLayoutId id="2147483931" r:id="rId26"/>
    <p:sldLayoutId id="2147483932" r:id="rId2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10000"/>
        </a:lnSpc>
        <a:spcBef>
          <a:spcPts val="750"/>
        </a:spcBef>
        <a:buSzPct val="80000"/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indent="-171450" algn="l" defTabSz="685800" rtl="0" eaLnBrk="1" latinLnBrk="0" hangingPunct="1">
        <a:lnSpc>
          <a:spcPct val="110000"/>
        </a:lnSpc>
        <a:spcBef>
          <a:spcPts val="375"/>
        </a:spcBef>
        <a:buSzPct val="80000"/>
        <a:buFont typeface="Goudy Old Style" panose="02020502050305020303" pitchFamily="18" charset="0"/>
        <a:buChar char="–"/>
        <a:defRPr sz="12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617220" indent="-171450" algn="l" defTabSz="685800" rtl="0" eaLnBrk="1" latinLnBrk="0" hangingPunct="1">
        <a:lnSpc>
          <a:spcPct val="110000"/>
        </a:lnSpc>
        <a:spcBef>
          <a:spcPts val="375"/>
        </a:spcBef>
        <a:buSzPct val="80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indent="-171450" algn="l" defTabSz="685800" rtl="0" eaLnBrk="1" latinLnBrk="0" hangingPunct="1">
        <a:lnSpc>
          <a:spcPct val="110000"/>
        </a:lnSpc>
        <a:spcBef>
          <a:spcPts val="375"/>
        </a:spcBef>
        <a:buSzPct val="80000"/>
        <a:buFont typeface="Goudy Old Style" panose="02020502050305020303" pitchFamily="18" charset="0"/>
        <a:buChar char="–"/>
        <a:defRPr sz="105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lnSpc>
          <a:spcPct val="110000"/>
        </a:lnSpc>
        <a:spcBef>
          <a:spcPts val="375"/>
        </a:spcBef>
        <a:buSzPct val="80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8">
          <p15:clr>
            <a:srgbClr val="F26B43"/>
          </p15:clr>
        </p15:guide>
        <p15:guide id="2" pos="528">
          <p15:clr>
            <a:srgbClr val="F26B43"/>
          </p15:clr>
        </p15:guide>
        <p15:guide id="3" orient="horz" pos="3792">
          <p15:clr>
            <a:srgbClr val="F26B43"/>
          </p15:clr>
        </p15:guide>
        <p15:guide id="4" pos="71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6000" dirty="0"/>
              <a:t>P</a:t>
            </a:r>
            <a:r>
              <a:rPr lang="id-ID" sz="6000" dirty="0"/>
              <a:t>enyajian Data</a:t>
            </a:r>
            <a:endParaRPr lang="en-US" sz="6000" dirty="0"/>
          </a:p>
          <a:p>
            <a:pPr marL="0" indent="0" algn="ctr">
              <a:buNone/>
            </a:pPr>
            <a:r>
              <a:rPr lang="en-US" sz="3600" b="1" dirty="0"/>
              <a:t>TabeL,  </a:t>
            </a:r>
            <a:r>
              <a:rPr lang="en-US" sz="3600" b="1" dirty="0" err="1"/>
              <a:t>Grafik</a:t>
            </a:r>
            <a:r>
              <a:rPr lang="en-US" sz="3600" b="1" dirty="0"/>
              <a:t>, Diagram</a:t>
            </a:r>
            <a:endParaRPr lang="id-ID" sz="3600" b="1" dirty="0"/>
          </a:p>
          <a:p>
            <a:pPr marL="0" indent="0" algn="ctr">
              <a:buNone/>
            </a:pPr>
            <a:endParaRPr lang="en-US" sz="6000" dirty="0"/>
          </a:p>
          <a:p>
            <a:pPr marL="0" indent="0" algn="ctr">
              <a:buNone/>
            </a:pPr>
            <a:r>
              <a:rPr lang="en-US" sz="4800" dirty="0" err="1"/>
              <a:t>Disajikan</a:t>
            </a:r>
            <a:r>
              <a:rPr lang="en-US" sz="4800" dirty="0"/>
              <a:t> oleh:</a:t>
            </a:r>
          </a:p>
          <a:p>
            <a:pPr marL="0" indent="0" algn="ctr">
              <a:buNone/>
            </a:pPr>
            <a:r>
              <a:rPr lang="en-US" sz="6000" dirty="0"/>
              <a:t>Riyanto</a:t>
            </a:r>
            <a:endParaRPr lang="id-ID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403648" y="3645024"/>
            <a:ext cx="6553200" cy="457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14313" indent="-214313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63" indent="-214313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7213" indent="-214313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8663" indent="-214313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214313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202544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3528" y="1412776"/>
            <a:ext cx="8424936" cy="51845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4" y="321608"/>
            <a:ext cx="7058560" cy="792088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600" dirty="0">
                <a:solidFill>
                  <a:schemeClr val="bg1"/>
                </a:solidFill>
                <a:latin typeface="Algerian" pitchFamily="82" charset="0"/>
              </a:rPr>
              <a:t>Tabel Distribusi Frekuensi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  <a:noFill/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Bentuk-bentuk Distribusi frekuensi, yaitu:</a:t>
            </a:r>
          </a:p>
          <a:p>
            <a:pPr marL="541338" indent="-179388">
              <a:lnSpc>
                <a:spcPct val="150000"/>
              </a:lnSpc>
              <a:buFont typeface="+mj-lt"/>
              <a:buAutoNum type="alphaLcPeriod"/>
            </a:pPr>
            <a:r>
              <a:rPr lang="id-ID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Distribusi frekuensi Relatif</a:t>
            </a:r>
          </a:p>
          <a:p>
            <a:pPr marL="541338" indent="-179388">
              <a:lnSpc>
                <a:spcPct val="150000"/>
              </a:lnSpc>
              <a:buFont typeface="+mj-lt"/>
              <a:buAutoNum type="alphaLcPeriod"/>
            </a:pPr>
            <a:r>
              <a:rPr lang="id-ID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Distribusi frekuensi Kumulatif</a:t>
            </a:r>
          </a:p>
          <a:p>
            <a:pPr marL="361950" indent="0">
              <a:lnSpc>
                <a:spcPct val="150000"/>
              </a:lnSpc>
              <a:buNone/>
            </a:pPr>
            <a:r>
              <a:rPr lang="id-ID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- Distribusi frekuensi kumulatif kurang dari, dan</a:t>
            </a:r>
          </a:p>
          <a:p>
            <a:pPr marL="361950" indent="0">
              <a:lnSpc>
                <a:spcPct val="150000"/>
              </a:lnSpc>
              <a:buNone/>
            </a:pPr>
            <a:r>
              <a:rPr lang="id-ID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- Distribusi frekuensi kumulatif atau lebih</a:t>
            </a:r>
          </a:p>
          <a:p>
            <a:pPr marL="361950" indent="0">
              <a:lnSpc>
                <a:spcPct val="150000"/>
              </a:lnSpc>
              <a:buNone/>
            </a:pPr>
            <a:r>
              <a:rPr lang="id-ID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c.  Distribusi frekuensi Kumulatif relatif</a:t>
            </a:r>
          </a:p>
          <a:p>
            <a:pPr marL="361950" indent="0">
              <a:lnSpc>
                <a:spcPct val="150000"/>
              </a:lnSpc>
              <a:buNone/>
            </a:pPr>
            <a:r>
              <a:rPr lang="id-ID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- Distribusi frekuensi kumulatif relatif kurang dari, dan</a:t>
            </a:r>
          </a:p>
          <a:p>
            <a:pPr marL="361950" indent="0">
              <a:lnSpc>
                <a:spcPct val="150000"/>
              </a:lnSpc>
              <a:buNone/>
            </a:pPr>
            <a:r>
              <a:rPr lang="id-ID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- Distribusi frekuensi kumulatif relatif atau lebih</a:t>
            </a:r>
          </a:p>
        </p:txBody>
      </p:sp>
      <p:sp>
        <p:nvSpPr>
          <p:cNvPr id="5" name="Oval 4"/>
          <p:cNvSpPr/>
          <p:nvPr/>
        </p:nvSpPr>
        <p:spPr>
          <a:xfrm>
            <a:off x="6923696" y="323777"/>
            <a:ext cx="288032" cy="7920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57840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3528" y="1412776"/>
            <a:ext cx="8424936" cy="51845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4" y="321608"/>
            <a:ext cx="7058560" cy="792088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6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Distribusi Frekuensi Relatif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58816" cy="4853136"/>
          </a:xfrm>
          <a:noFill/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Distribusi frekuensi relatif: distrbusi frekuensi yang nilai frekuensinya tidak dinyatakan dalam bentuk angka mutlak (nilai mutlak), akan tetapi setiap kelasnya dinyatakan dalam bentuk angka persentase (%) atau angka relatif.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Cara perhitungan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endParaRPr lang="id-ID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endParaRPr lang="id-ID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d-ID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8775" algn="just">
              <a:lnSpc>
                <a:spcPct val="150000"/>
              </a:lnSpc>
              <a:buNone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2/70 x 100% = 2,857 %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d-ID" sz="18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d-ID" sz="18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520603"/>
              </p:ext>
            </p:extLst>
          </p:nvPr>
        </p:nvGraphicFramePr>
        <p:xfrm>
          <a:off x="931844" y="4869160"/>
          <a:ext cx="2880320" cy="889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0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2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82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id-ID" sz="2800" u="none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id-ID" sz="1400" u="none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relatif ke-i </a:t>
                      </a:r>
                      <a:r>
                        <a:rPr lang="id-ID" sz="2000" u="none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=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8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id-ID" sz="14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ke-</a:t>
                      </a:r>
                      <a:r>
                        <a:rPr lang="id-ID" sz="11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id-ID" sz="18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800" u="none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 100 %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id-ID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id-ID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2336146" y="5337066"/>
            <a:ext cx="379918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6929447" y="323777"/>
            <a:ext cx="288032" cy="7920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715724" y="1629092"/>
            <a:ext cx="4037232" cy="554490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Contoh Tabel  Distribusi frekuensi</a:t>
            </a:r>
          </a:p>
          <a:p>
            <a:pPr marL="358775" indent="0" algn="ctr">
              <a:lnSpc>
                <a:spcPct val="150000"/>
              </a:lnSpc>
              <a:buFont typeface="Arial" pitchFamily="34" charset="0"/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Tabel</a:t>
            </a:r>
          </a:p>
          <a:p>
            <a:pPr marL="358775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Distribusi Frekuensi Relatif</a:t>
            </a:r>
          </a:p>
          <a:p>
            <a:pPr marL="358775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Nilai Ujian Statistik UNI</a:t>
            </a:r>
            <a:r>
              <a:rPr lang="en-US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Tahun 20</a:t>
            </a:r>
            <a:r>
              <a:rPr lang="en-US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653134"/>
              </p:ext>
            </p:extLst>
          </p:nvPr>
        </p:nvGraphicFramePr>
        <p:xfrm>
          <a:off x="5633303" y="3501008"/>
          <a:ext cx="2592288" cy="25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2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b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Nilai</a:t>
                      </a:r>
                      <a:r>
                        <a:rPr lang="id-ID" sz="1600" b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Interval</a:t>
                      </a:r>
                      <a:endParaRPr lang="id-ID" sz="1600" b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60-64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65-69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70-74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75-79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80-84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85-89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90-94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2,857 %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2,571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21,429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28,571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22,857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000 %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5,714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Jumlah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1005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3528" y="1412776"/>
            <a:ext cx="8424936" cy="51845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4" y="321608"/>
            <a:ext cx="7058560" cy="792088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Distribusi Frek. Kumulatif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0555"/>
            <a:ext cx="8075240" cy="1324744"/>
          </a:xfrm>
          <a:noFill/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Distribusi frekuensi kumulatif: distrbusi frekuensi yang nilai frekuensinya diperoleh dengan cara menjumlahkan frekuensi demi frekuensi (berdasarkan tabel distribusi frekuensi mutlak).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d-ID" sz="18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d-ID" sz="18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6929447" y="323777"/>
            <a:ext cx="288032" cy="7920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0494" y="2657881"/>
            <a:ext cx="4037232" cy="554490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Contoh Tabel  Distribusi </a:t>
            </a:r>
            <a:r>
              <a:rPr lang="en-US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rekuensi</a:t>
            </a:r>
          </a:p>
          <a:p>
            <a:pPr marL="360000" indent="0" algn="ctr">
              <a:buFont typeface="Arial" pitchFamily="34" charset="0"/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Tabel</a:t>
            </a:r>
          </a:p>
          <a:p>
            <a:pPr marL="360000" indent="0" algn="ctr">
              <a:spcBef>
                <a:spcPts val="0"/>
              </a:spcBef>
              <a:buFont typeface="Arial" pitchFamily="34" charset="0"/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Distribusi Kumulatif (Kurang dari)</a:t>
            </a:r>
          </a:p>
          <a:p>
            <a:pPr marL="358775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Nilai Ujian Statistik UNI</a:t>
            </a:r>
            <a:r>
              <a:rPr lang="en-US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Tahun 20</a:t>
            </a:r>
            <a:r>
              <a:rPr lang="en-US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023718"/>
              </p:ext>
            </p:extLst>
          </p:nvPr>
        </p:nvGraphicFramePr>
        <p:xfrm>
          <a:off x="1331640" y="4030332"/>
          <a:ext cx="2592288" cy="241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2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b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Nilai</a:t>
                      </a:r>
                      <a:r>
                        <a:rPr lang="id-ID" sz="1600" b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Interval</a:t>
                      </a:r>
                      <a:endParaRPr lang="id-ID" sz="1600" b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Kurang dari 60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Kurang dari 65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Kurang dari 70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Kurang dari 75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Kurang dari 80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Kurang dari 85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Kurang dari 90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Kurang dari 95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Content Placeholder 2"/>
          <p:cNvSpPr txBox="1">
            <a:spLocks/>
          </p:cNvSpPr>
          <p:nvPr/>
        </p:nvSpPr>
        <p:spPr>
          <a:xfrm>
            <a:off x="4565203" y="2666849"/>
            <a:ext cx="4037232" cy="393050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00" indent="0">
              <a:lnSpc>
                <a:spcPct val="150000"/>
              </a:lnSpc>
              <a:buNone/>
            </a:pPr>
            <a:r>
              <a:rPr lang="id-ID" sz="18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d-ID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0" indent="0" algn="ctr">
              <a:buFont typeface="Arial" pitchFamily="34" charset="0"/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Tabel</a:t>
            </a:r>
          </a:p>
          <a:p>
            <a:pPr marL="360000" indent="0" algn="ctr">
              <a:spcBef>
                <a:spcPts val="0"/>
              </a:spcBef>
              <a:buFont typeface="Arial" pitchFamily="34" charset="0"/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Distribusi Kumulatif (atau Lebih)</a:t>
            </a:r>
          </a:p>
          <a:p>
            <a:pPr marL="358775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Nilai Ujian Statistik UNI</a:t>
            </a:r>
            <a:r>
              <a:rPr lang="en-US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Tahun 20</a:t>
            </a:r>
            <a:r>
              <a:rPr lang="en-US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492676"/>
              </p:ext>
            </p:extLst>
          </p:nvPr>
        </p:nvGraphicFramePr>
        <p:xfrm>
          <a:off x="5446349" y="4039300"/>
          <a:ext cx="2592288" cy="241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2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b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Nilai</a:t>
                      </a:r>
                      <a:r>
                        <a:rPr lang="id-ID" sz="1600" b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Interval</a:t>
                      </a:r>
                      <a:endParaRPr lang="id-ID" sz="1600" b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atau Lebih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atau Lebih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atau Lebih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atau Lebih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atau Lebih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atau Lebih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atau Lebih</a:t>
                      </a:r>
                    </a:p>
                    <a:p>
                      <a:pPr algn="ctr"/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 atau Lebih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881663" y="3116580"/>
            <a:ext cx="7625366" cy="3336756"/>
            <a:chOff x="899592" y="3995101"/>
            <a:chExt cx="7625366" cy="2520572"/>
          </a:xfrm>
        </p:grpSpPr>
        <p:cxnSp>
          <p:nvCxnSpPr>
            <p:cNvPr id="14" name="Straight Connector 13"/>
            <p:cNvCxnSpPr/>
            <p:nvPr/>
          </p:nvCxnSpPr>
          <p:spPr>
            <a:xfrm flipH="1">
              <a:off x="4679428" y="3995101"/>
              <a:ext cx="32847" cy="2520572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899592" y="3995101"/>
              <a:ext cx="7625366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52398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3528" y="1402813"/>
            <a:ext cx="8424936" cy="51845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4" y="321608"/>
            <a:ext cx="7058560" cy="792088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Dist. Frek. Relatif Kumulatif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6768"/>
            <a:ext cx="8057019" cy="2260264"/>
          </a:xfrm>
          <a:noFill/>
        </p:spPr>
        <p:txBody>
          <a:bodyPr>
            <a:normAutofit fontScale="92500" lnSpcReduction="10000"/>
          </a:bodyPr>
          <a:lstStyle/>
          <a:p>
            <a:pPr marL="36000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d-ID" sz="19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Distribusi frekuensi kumulatif : distrbusi frekuensi yang nilai frekuensi kumulatif diubah menjadi nilai frekuensi relatif atau dalam bentuk persentase (%) atau dengan rumus </a:t>
            </a:r>
          </a:p>
          <a:p>
            <a:pPr marL="4033838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Ex: </a:t>
            </a:r>
            <a:r>
              <a:rPr lang="id-ID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id-ID" sz="1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kum(%) ke-1  </a:t>
            </a: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id-ID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0/70 x 100% = 0,000%</a:t>
            </a:r>
          </a:p>
          <a:p>
            <a:pPr marL="4033838" indent="0" algn="just">
              <a:lnSpc>
                <a:spcPct val="150000"/>
              </a:lnSpc>
              <a:spcBef>
                <a:spcPts val="0"/>
              </a:spcBef>
              <a:buNone/>
              <a:tabLst>
                <a:tab pos="4392613" algn="l"/>
              </a:tabLst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id-ID" sz="1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kum(%) ke-8  </a:t>
            </a: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id-ID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70/70 x 100% = 100 %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476061"/>
              </p:ext>
            </p:extLst>
          </p:nvPr>
        </p:nvGraphicFramePr>
        <p:xfrm>
          <a:off x="812488" y="2367393"/>
          <a:ext cx="3528392" cy="11770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2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7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6042">
                <a:tc rowSpan="2">
                  <a:txBody>
                    <a:bodyPr/>
                    <a:lstStyle/>
                    <a:p>
                      <a:pPr algn="ctr"/>
                      <a:r>
                        <a:rPr lang="id-ID" sz="2800" u="none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id-ID" sz="1400" u="none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kum(%) ke-i </a:t>
                      </a:r>
                      <a:r>
                        <a:rPr lang="id-ID" sz="2000" u="none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=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8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id-ID" sz="14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kum</a:t>
                      </a:r>
                      <a:r>
                        <a:rPr lang="id-ID" sz="1400" u="none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k</a:t>
                      </a:r>
                      <a:r>
                        <a:rPr lang="id-ID" sz="14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e-</a:t>
                      </a:r>
                      <a:r>
                        <a:rPr lang="id-ID" sz="11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id-ID" sz="18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800" u="none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 100 %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990">
                <a:tc vMerge="1">
                  <a:txBody>
                    <a:bodyPr/>
                    <a:lstStyle/>
                    <a:p>
                      <a:endParaRPr lang="id-ID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id-ID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2480938" y="3015465"/>
            <a:ext cx="651723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6935198" y="323777"/>
            <a:ext cx="288032" cy="7920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0494" y="3518473"/>
            <a:ext cx="4037232" cy="554490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Contoh Tabel  Distribusi frekuensi</a:t>
            </a:r>
          </a:p>
          <a:p>
            <a:pPr marL="360000" indent="0" algn="ctr">
              <a:buFont typeface="Arial" pitchFamily="34" charset="0"/>
              <a:buNone/>
            </a:pPr>
            <a:r>
              <a:rPr lang="id-ID" sz="16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Tabel</a:t>
            </a:r>
          </a:p>
          <a:p>
            <a:pPr marL="360000" indent="0" algn="ctr">
              <a:spcBef>
                <a:spcPts val="0"/>
              </a:spcBef>
              <a:buFont typeface="Arial" pitchFamily="34" charset="0"/>
              <a:buNone/>
            </a:pPr>
            <a:r>
              <a:rPr lang="id-ID" sz="16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Distribusi Kumulatif Relatif (Kurang dari)</a:t>
            </a:r>
          </a:p>
          <a:p>
            <a:pPr marL="358775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id-ID" sz="16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Nilai Ujian Statistik UNISLA Tahun 2014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33682"/>
              </p:ext>
            </p:extLst>
          </p:nvPr>
        </p:nvGraphicFramePr>
        <p:xfrm>
          <a:off x="759440" y="3397767"/>
          <a:ext cx="3734991" cy="2911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9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5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2124">
                <a:tc>
                  <a:txBody>
                    <a:bodyPr/>
                    <a:lstStyle/>
                    <a:p>
                      <a:pPr algn="ctr"/>
                      <a:r>
                        <a:rPr lang="id-ID" sz="16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Nilai</a:t>
                      </a:r>
                      <a:r>
                        <a:rPr lang="id-ID" sz="1600" b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Interval</a:t>
                      </a:r>
                      <a:endParaRPr lang="id-ID" sz="160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9423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Kurang dari 60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Kurang dari 65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....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Kurang dari 90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Kurang dari 95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0,000 %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2,857 %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...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94,286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100,00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Content Placeholder 2"/>
          <p:cNvSpPr txBox="1">
            <a:spLocks/>
          </p:cNvSpPr>
          <p:nvPr/>
        </p:nvSpPr>
        <p:spPr>
          <a:xfrm>
            <a:off x="4487726" y="3549678"/>
            <a:ext cx="4037232" cy="291154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0" algn="ctr">
              <a:lnSpc>
                <a:spcPct val="150000"/>
              </a:lnSpc>
              <a:buFont typeface="Arial" pitchFamily="34" charset="0"/>
              <a:buNone/>
            </a:pPr>
            <a:endParaRPr lang="id-ID" sz="16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0" indent="0" algn="ctr">
              <a:buFont typeface="Arial" pitchFamily="34" charset="0"/>
              <a:buNone/>
            </a:pPr>
            <a:r>
              <a:rPr lang="id-ID" sz="16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Tabel</a:t>
            </a:r>
          </a:p>
          <a:p>
            <a:pPr marL="360000" indent="0" algn="ctr">
              <a:spcBef>
                <a:spcPts val="0"/>
              </a:spcBef>
              <a:buFont typeface="Arial" pitchFamily="34" charset="0"/>
              <a:buNone/>
            </a:pPr>
            <a:r>
              <a:rPr lang="id-ID" sz="16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Distribusi Kumulatif Relatif (atau Lebih)</a:t>
            </a:r>
          </a:p>
          <a:p>
            <a:pPr marL="358775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id-ID" sz="16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Nilai Ujian Statistik UNISLA Tahun 2014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899592" y="3995101"/>
            <a:ext cx="7625366" cy="2520572"/>
            <a:chOff x="899592" y="3995101"/>
            <a:chExt cx="7625366" cy="2520572"/>
          </a:xfrm>
        </p:grpSpPr>
        <p:cxnSp>
          <p:nvCxnSpPr>
            <p:cNvPr id="15" name="Straight Connector 14"/>
            <p:cNvCxnSpPr/>
            <p:nvPr/>
          </p:nvCxnSpPr>
          <p:spPr>
            <a:xfrm flipH="1">
              <a:off x="4679428" y="3995101"/>
              <a:ext cx="32847" cy="2520572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899592" y="3995101"/>
              <a:ext cx="7625366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826408"/>
              </p:ext>
            </p:extLst>
          </p:nvPr>
        </p:nvGraphicFramePr>
        <p:xfrm>
          <a:off x="4952531" y="3717032"/>
          <a:ext cx="3579132" cy="23042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3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5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188">
                <a:tc>
                  <a:txBody>
                    <a:bodyPr/>
                    <a:lstStyle/>
                    <a:p>
                      <a:pPr algn="ctr"/>
                      <a:r>
                        <a:rPr lang="id-ID" sz="1600" b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Nilai</a:t>
                      </a:r>
                      <a:r>
                        <a:rPr lang="id-ID" sz="1600" b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Interval</a:t>
                      </a:r>
                      <a:endParaRPr lang="id-ID" sz="1600" b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6063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atau Lebih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atau Lebih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...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atau Lebih</a:t>
                      </a:r>
                    </a:p>
                    <a:p>
                      <a:pPr algn="ctr"/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 atau Lebih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100,00 %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97,143 %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...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5,714</a:t>
                      </a:r>
                      <a:r>
                        <a:rPr lang="id-ID" sz="160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9488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EACCC-5510-96C1-DEFD-548D156E2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FC9CE-AB26-D3A9-95FE-1B1C0543C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666" y="27494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GRAFIK</a:t>
            </a:r>
            <a:endParaRPr lang="id-ID" sz="4400" dirty="0"/>
          </a:p>
        </p:txBody>
      </p:sp>
    </p:spTree>
    <p:extLst>
      <p:ext uri="{BB962C8B-B14F-4D97-AF65-F5344CB8AC3E}">
        <p14:creationId xmlns:p14="http://schemas.microsoft.com/office/powerpoint/2010/main" val="3358001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3528" y="844354"/>
            <a:ext cx="8424936" cy="51845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412776"/>
            <a:ext cx="7560840" cy="3816424"/>
          </a:xfrm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Grafik adalah lukisan pasang surutnya suatu keadaan dengan garis atau gambar (tentang turun naiknya hasil statistik) 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Apabila data yang disusun rapi berbentuk distribusi frekuensi dapat digambarkan dengan cara membuat grafik, yaitu: histogram, poligon frekuensi dan ogive.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endParaRPr lang="id-ID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d-ID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d-ID" sz="1800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d-ID" sz="1800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d-ID" sz="1800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525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957054" y="304397"/>
            <a:ext cx="288032" cy="79208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99006" y="1414983"/>
            <a:ext cx="8721465" cy="51845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440" y="304328"/>
            <a:ext cx="7058560" cy="792088"/>
          </a:xfrm>
          <a:solidFill>
            <a:srgbClr val="92D050"/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Histogram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321311"/>
            <a:ext cx="4258816" cy="4291654"/>
          </a:xfrm>
          <a:noFill/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Langkah-Langkah</a:t>
            </a:r>
          </a:p>
          <a:p>
            <a:pPr marL="620713" indent="-265113" algn="just">
              <a:lnSpc>
                <a:spcPct val="150000"/>
              </a:lnSpc>
              <a:spcBef>
                <a:spcPts val="0"/>
              </a:spcBef>
              <a:buAutoNum type="alphaLcPeriod"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Buatlah absis dan ordinat</a:t>
            </a:r>
          </a:p>
          <a:p>
            <a:pPr marL="620713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Absis: sumbu mendatar (X) menyatakan nilai, dan </a:t>
            </a:r>
          </a:p>
          <a:p>
            <a:pPr marL="620713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Ordinat: sumbu tegak (Y) menyatakan frekuensi</a:t>
            </a:r>
          </a:p>
          <a:p>
            <a:pPr marL="620713" indent="-265113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b. Berilah nama pada masing-masing sumbu dengan cara sumbu absis diberi nama nilai dan ordinat diberi</a:t>
            </a: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nama frekuensi.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459738" y="2492896"/>
            <a:ext cx="4144547" cy="485313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Buatlah skala absis dan ordinat</a:t>
            </a:r>
          </a:p>
          <a:p>
            <a:pPr marL="35560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d. Buatlah batas kelas dengan cara:</a:t>
            </a:r>
          </a:p>
          <a:p>
            <a:pPr marL="804863" indent="-269875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ujung bawah interval kelas di kurangi 0,5</a:t>
            </a:r>
          </a:p>
          <a:p>
            <a:pPr marL="811213" indent="-190500"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ujung atas interval kelas ditambah 0,5 atau (Ub+Ua):2</a:t>
            </a:r>
          </a:p>
          <a:p>
            <a:pPr marL="812800" indent="-457200"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AutoNum type="alphaLcPeriod" startAt="5"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Membuat tabel dist. frekuensi untuk membuat histogram</a:t>
            </a:r>
          </a:p>
          <a:p>
            <a:pPr marL="812800" indent="-457200"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AutoNum type="alphaLcPeriod" startAt="5"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Membuat grafik histogram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18864" y="1420316"/>
            <a:ext cx="8229600" cy="9144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Histogram ialah grafik yang menggambar suatu distribusi frekuensi dengan</a:t>
            </a:r>
          </a:p>
          <a:p>
            <a:pPr marL="0" indent="0" algn="just">
              <a:lnSpc>
                <a:spcPct val="150000"/>
              </a:lnSpc>
              <a:buNone/>
              <a:tabLst>
                <a:tab pos="361950" algn="l"/>
              </a:tabLst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bentuk beberapa segi empat.</a:t>
            </a:r>
          </a:p>
        </p:txBody>
      </p:sp>
    </p:spTree>
    <p:extLst>
      <p:ext uri="{BB962C8B-B14F-4D97-AF65-F5344CB8AC3E}">
        <p14:creationId xmlns:p14="http://schemas.microsoft.com/office/powerpoint/2010/main" val="227035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957054" y="304397"/>
            <a:ext cx="288032" cy="79208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321072" y="1334796"/>
            <a:ext cx="8424936" cy="51845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440" y="304328"/>
            <a:ext cx="7058560" cy="792088"/>
          </a:xfrm>
          <a:solidFill>
            <a:srgbClr val="92D050"/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Histogram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10978" y="1391298"/>
            <a:ext cx="6265277" cy="5128074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Contoh Grafik histogram</a:t>
            </a:r>
          </a:p>
          <a:p>
            <a:pPr marL="0" indent="0" algn="just">
              <a:lnSpc>
                <a:spcPct val="150000"/>
              </a:lnSpc>
              <a:buNone/>
              <a:tabLst>
                <a:tab pos="361950" algn="l"/>
              </a:tabLst>
            </a:pPr>
            <a:endParaRPr lang="id-ID" sz="1800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5" name="Rectangle 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2" name="Group 121"/>
          <p:cNvGrpSpPr/>
          <p:nvPr/>
        </p:nvGrpSpPr>
        <p:grpSpPr>
          <a:xfrm>
            <a:off x="2697032" y="2329280"/>
            <a:ext cx="3096344" cy="2890813"/>
            <a:chOff x="919024" y="4018524"/>
            <a:chExt cx="3096344" cy="2890813"/>
          </a:xfrm>
        </p:grpSpPr>
        <p:sp>
          <p:nvSpPr>
            <p:cNvPr id="121" name="Content Placeholder 2"/>
            <p:cNvSpPr txBox="1">
              <a:spLocks/>
            </p:cNvSpPr>
            <p:nvPr/>
          </p:nvSpPr>
          <p:spPr>
            <a:xfrm>
              <a:off x="919024" y="4018524"/>
              <a:ext cx="3096344" cy="2890813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50000"/>
                </a:lnSpc>
                <a:spcBef>
                  <a:spcPts val="0"/>
                </a:spcBef>
                <a:spcAft>
                  <a:spcPts val="100"/>
                </a:spcAft>
                <a:buNone/>
              </a:pPr>
              <a:r>
                <a:rPr lang="id-ID" sz="1000" dirty="0">
                  <a:solidFill>
                    <a:schemeClr val="tx2"/>
                  </a:solidFill>
                  <a:ea typeface="Calibri"/>
                  <a:cs typeface="Times New Roman"/>
                </a:rPr>
                <a:t>20</a:t>
              </a: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spcAft>
                  <a:spcPts val="100"/>
                </a:spcAft>
                <a:buNone/>
              </a:pPr>
              <a:r>
                <a:rPr lang="id-ID" sz="1000" dirty="0">
                  <a:solidFill>
                    <a:schemeClr val="tx2"/>
                  </a:solidFill>
                  <a:ea typeface="Calibri"/>
                  <a:cs typeface="Times New Roman"/>
                </a:rPr>
                <a:t>18</a:t>
              </a: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spcAft>
                  <a:spcPts val="100"/>
                </a:spcAft>
                <a:buNone/>
              </a:pPr>
              <a:r>
                <a:rPr lang="id-ID" sz="1000" dirty="0">
                  <a:solidFill>
                    <a:schemeClr val="tx2"/>
                  </a:solidFill>
                  <a:ea typeface="Calibri"/>
                  <a:cs typeface="Times New Roman"/>
                </a:rPr>
                <a:t>16</a:t>
              </a: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spcAft>
                  <a:spcPts val="100"/>
                </a:spcAft>
                <a:buNone/>
              </a:pPr>
              <a:r>
                <a:rPr lang="id-ID" sz="1000" dirty="0">
                  <a:solidFill>
                    <a:schemeClr val="tx2"/>
                  </a:solidFill>
                  <a:ea typeface="Calibri"/>
                  <a:cs typeface="Times New Roman"/>
                </a:rPr>
                <a:t>14</a:t>
              </a: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spcAft>
                  <a:spcPts val="100"/>
                </a:spcAft>
                <a:buNone/>
              </a:pPr>
              <a:r>
                <a:rPr lang="id-ID" sz="1000" dirty="0">
                  <a:solidFill>
                    <a:schemeClr val="tx2"/>
                  </a:solidFill>
                  <a:ea typeface="Calibri"/>
                  <a:cs typeface="Times New Roman"/>
                </a:rPr>
                <a:t>12</a:t>
              </a: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spcAft>
                  <a:spcPts val="100"/>
                </a:spcAft>
                <a:buNone/>
              </a:pPr>
              <a:r>
                <a:rPr lang="id-ID" sz="1000" dirty="0">
                  <a:solidFill>
                    <a:schemeClr val="tx2"/>
                  </a:solidFill>
                  <a:ea typeface="Calibri"/>
                  <a:cs typeface="Times New Roman"/>
                </a:rPr>
                <a:t>10</a:t>
              </a: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spcAft>
                  <a:spcPts val="100"/>
                </a:spcAft>
                <a:buNone/>
              </a:pPr>
              <a:r>
                <a:rPr lang="id-ID" sz="1000" dirty="0">
                  <a:solidFill>
                    <a:schemeClr val="tx2"/>
                  </a:solidFill>
                  <a:ea typeface="Calibri"/>
                  <a:cs typeface="Times New Roman"/>
                </a:rPr>
                <a:t>  8</a:t>
              </a: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spcAft>
                  <a:spcPts val="100"/>
                </a:spcAft>
                <a:buNone/>
              </a:pPr>
              <a:r>
                <a:rPr lang="id-ID" sz="1000" dirty="0">
                  <a:solidFill>
                    <a:schemeClr val="tx2"/>
                  </a:solidFill>
                  <a:ea typeface="Calibri"/>
                  <a:cs typeface="Times New Roman"/>
                </a:rPr>
                <a:t>  6</a:t>
              </a: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spcAft>
                  <a:spcPts val="100"/>
                </a:spcAft>
                <a:buNone/>
              </a:pPr>
              <a:r>
                <a:rPr lang="id-ID" sz="1000" dirty="0">
                  <a:solidFill>
                    <a:schemeClr val="tx2"/>
                  </a:solidFill>
                  <a:ea typeface="Calibri"/>
                  <a:cs typeface="Times New Roman"/>
                </a:rPr>
                <a:t>  4</a:t>
              </a: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spcAft>
                  <a:spcPts val="100"/>
                </a:spcAft>
                <a:buNone/>
              </a:pPr>
              <a:r>
                <a:rPr lang="id-ID" sz="1000" dirty="0">
                  <a:solidFill>
                    <a:schemeClr val="tx2"/>
                  </a:solidFill>
                  <a:ea typeface="Calibri"/>
                  <a:cs typeface="Times New Roman"/>
                </a:rPr>
                <a:t>  2</a:t>
              </a: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spcAft>
                  <a:spcPts val="100"/>
                </a:spcAft>
                <a:buNone/>
              </a:pPr>
              <a:endParaRPr lang="id-ID" sz="600" dirty="0">
                <a:solidFill>
                  <a:schemeClr val="tx2"/>
                </a:solidFill>
                <a:ea typeface="Calibri"/>
                <a:cs typeface="Times New Roman"/>
              </a:endParaRP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spcAft>
                  <a:spcPts val="100"/>
                </a:spcAft>
                <a:buNone/>
              </a:pPr>
              <a:r>
                <a:rPr lang="id-ID" sz="1000" dirty="0">
                  <a:solidFill>
                    <a:schemeClr val="tx2"/>
                  </a:solidFill>
                  <a:ea typeface="Calibri"/>
                  <a:cs typeface="Times New Roman"/>
                </a:rPr>
                <a:t>  0        59,5   64,5    69,5   74,5    79,5   84,5    89,5   94,5</a:t>
              </a:r>
            </a:p>
            <a:p>
              <a:pPr marL="0" indent="0" algn="ctr">
                <a:lnSpc>
                  <a:spcPct val="150000"/>
                </a:lnSpc>
                <a:spcBef>
                  <a:spcPts val="0"/>
                </a:spcBef>
                <a:buNone/>
                <a:tabLst>
                  <a:tab pos="361950" algn="l"/>
                </a:tabLst>
              </a:pPr>
              <a:r>
                <a:rPr lang="id-ID" sz="1000" dirty="0">
                  <a:solidFill>
                    <a:srgbClr val="92D050"/>
                  </a:solidFill>
                  <a:latin typeface="Times New Roman" pitchFamily="18" charset="0"/>
                  <a:cs typeface="Times New Roman" pitchFamily="18" charset="0"/>
                </a:rPr>
                <a:t>Histogram</a:t>
              </a:r>
            </a:p>
            <a:p>
              <a:pPr marL="358775" indent="0" algn="ctr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id-ID" sz="1400" dirty="0">
                  <a:latin typeface="Times New Roman" pitchFamily="18" charset="0"/>
                  <a:cs typeface="Times New Roman" pitchFamily="18" charset="0"/>
                </a:rPr>
                <a:t>Nilai Ujian Statistik </a:t>
              </a:r>
              <a:r>
                <a:rPr lang="en-US" sz="1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Prodi PGPAUD </a:t>
              </a:r>
              <a:r>
                <a:rPr lang="id-ID" sz="1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1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NIB </a:t>
              </a:r>
              <a:r>
                <a:rPr lang="id-ID" sz="1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Tahun 20</a:t>
              </a:r>
              <a:r>
                <a:rPr lang="en-US" sz="1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id-ID" sz="1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  <a:p>
              <a:pPr marL="0" indent="0" algn="just">
                <a:lnSpc>
                  <a:spcPct val="150000"/>
                </a:lnSpc>
                <a:spcBef>
                  <a:spcPts val="0"/>
                </a:spcBef>
                <a:buNone/>
                <a:tabLst>
                  <a:tab pos="361950" algn="l"/>
                </a:tabLst>
              </a:pPr>
              <a:endParaRPr lang="id-ID" sz="1000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17" name="Picture 116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43" y="4071100"/>
              <a:ext cx="2780885" cy="259826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07721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957054" y="304397"/>
            <a:ext cx="288032" cy="79208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323528" y="1412776"/>
            <a:ext cx="8424936" cy="51845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440" y="304328"/>
            <a:ext cx="7058560" cy="792088"/>
          </a:xfrm>
          <a:solidFill>
            <a:srgbClr val="92D050"/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Poligon frekuensi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78496"/>
            <a:ext cx="8229600" cy="4853136"/>
          </a:xfrm>
          <a:noFill/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Poligon frekuensi ialah grafik garis yang menghubungkan nilai tengah tiap sisi atas yang berdekatan dengan nilai tengah jarak frekuensi mutlak masing-masing.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Perbedaan antara histogram dan poligon</a:t>
            </a:r>
          </a:p>
          <a:p>
            <a:pPr marL="812800" indent="-457200" algn="just">
              <a:lnSpc>
                <a:spcPct val="150000"/>
              </a:lnSpc>
              <a:buAutoNum type="alphaLcPeriod"/>
            </a:pPr>
            <a:r>
              <a:rPr lang="id-ID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Histogram menggunakan batas kelas sedangkan poligon menggunakan titik tengah.</a:t>
            </a:r>
          </a:p>
          <a:p>
            <a:pPr marL="812800" indent="-457200" algn="just">
              <a:lnSpc>
                <a:spcPct val="150000"/>
              </a:lnSpc>
              <a:buAutoNum type="alphaLcPeriod"/>
            </a:pPr>
            <a:r>
              <a:rPr lang="id-ID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Grafik histogram berwujud segi empat sedang grafik poligon berwujud garis-garis atau kurva  yang saling berhubungan satu dengan yang lainnya.</a:t>
            </a:r>
          </a:p>
        </p:txBody>
      </p:sp>
    </p:spTree>
    <p:extLst>
      <p:ext uri="{BB962C8B-B14F-4D97-AF65-F5344CB8AC3E}">
        <p14:creationId xmlns:p14="http://schemas.microsoft.com/office/powerpoint/2010/main" val="14531482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957054" y="304397"/>
            <a:ext cx="288032" cy="79208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323528" y="1412776"/>
            <a:ext cx="8424936" cy="51845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440" y="304328"/>
            <a:ext cx="7058560" cy="792088"/>
          </a:xfrm>
          <a:solidFill>
            <a:srgbClr val="92D050"/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Poligon frekuensi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2892749"/>
              </p:ext>
            </p:extLst>
          </p:nvPr>
        </p:nvGraphicFramePr>
        <p:xfrm>
          <a:off x="971600" y="2370584"/>
          <a:ext cx="6192688" cy="379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1499864"/>
            <a:ext cx="8229600" cy="87072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Contoh Grafik Poligon Frekuensi </a:t>
            </a:r>
          </a:p>
        </p:txBody>
      </p:sp>
    </p:spTree>
    <p:extLst>
      <p:ext uri="{BB962C8B-B14F-4D97-AF65-F5344CB8AC3E}">
        <p14:creationId xmlns:p14="http://schemas.microsoft.com/office/powerpoint/2010/main" val="3412563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3528" y="844354"/>
            <a:ext cx="8424936" cy="5184576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07312" y="931770"/>
            <a:ext cx="3926396" cy="4784375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Cara penyajian data statistik</a:t>
            </a:r>
          </a:p>
          <a:p>
            <a:pPr marL="0" indent="0">
              <a:lnSpc>
                <a:spcPct val="150000"/>
              </a:lnSpc>
              <a:buNone/>
            </a:pPr>
            <a:endParaRPr lang="id-ID" sz="800" b="1" dirty="0">
              <a:latin typeface="Times New Roman" pitchFamily="18" charset="0"/>
              <a:cs typeface="Times New Roman" pitchFamily="18" charset="0"/>
            </a:endParaRPr>
          </a:p>
          <a:p>
            <a:pPr marL="636588" indent="-276225">
              <a:lnSpc>
                <a:spcPct val="150000"/>
              </a:lnSpc>
              <a:buAutoNum type="alphaLcPeriod"/>
            </a:pP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Tabel (daftar)</a:t>
            </a:r>
          </a:p>
          <a:p>
            <a:pPr marL="976313">
              <a:lnSpc>
                <a:spcPct val="150000"/>
              </a:lnSpc>
              <a:buFontTx/>
              <a:buChar char="-"/>
            </a:pP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Biasa</a:t>
            </a:r>
          </a:p>
          <a:p>
            <a:pPr marL="976313">
              <a:lnSpc>
                <a:spcPct val="150000"/>
              </a:lnSpc>
              <a:buFontTx/>
              <a:buChar char="-"/>
            </a:pP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Kontingensi</a:t>
            </a:r>
          </a:p>
          <a:p>
            <a:pPr marL="976313">
              <a:lnSpc>
                <a:spcPct val="150000"/>
              </a:lnSpc>
              <a:buFontTx/>
              <a:buChar char="-"/>
            </a:pP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Distribusi frekuensi</a:t>
            </a:r>
          </a:p>
          <a:p>
            <a:pPr marL="360363" indent="0">
              <a:lnSpc>
                <a:spcPct val="150000"/>
              </a:lnSpc>
              <a:buNone/>
            </a:pP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b.    Grafik</a:t>
            </a:r>
          </a:p>
          <a:p>
            <a:pPr marL="973138">
              <a:lnSpc>
                <a:spcPct val="150000"/>
              </a:lnSpc>
              <a:buFontTx/>
              <a:buChar char="-"/>
            </a:pP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Histogram</a:t>
            </a:r>
          </a:p>
          <a:p>
            <a:pPr marL="973138">
              <a:lnSpc>
                <a:spcPct val="150000"/>
              </a:lnSpc>
              <a:buFontTx/>
              <a:buChar char="-"/>
            </a:pP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Poligon Frekuensi</a:t>
            </a:r>
          </a:p>
          <a:p>
            <a:pPr marL="973138">
              <a:lnSpc>
                <a:spcPct val="150000"/>
              </a:lnSpc>
              <a:buFontTx/>
              <a:buChar char="-"/>
            </a:pP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Ogive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355976" y="1340768"/>
            <a:ext cx="4392488" cy="5328592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0">
              <a:lnSpc>
                <a:spcPct val="150000"/>
              </a:lnSpc>
              <a:buNone/>
            </a:pP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c.     </a:t>
            </a: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Diagram</a:t>
            </a:r>
          </a:p>
          <a:p>
            <a:pPr marL="1171575">
              <a:lnSpc>
                <a:spcPct val="150000"/>
              </a:lnSpc>
              <a:buFontTx/>
              <a:buChar char="-"/>
            </a:pP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Diagram batang</a:t>
            </a:r>
          </a:p>
          <a:p>
            <a:pPr marL="1171575">
              <a:lnSpc>
                <a:spcPct val="150000"/>
              </a:lnSpc>
              <a:buFontTx/>
              <a:buChar char="-"/>
            </a:pP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Diagram garis</a:t>
            </a:r>
          </a:p>
          <a:p>
            <a:pPr marL="1171575">
              <a:lnSpc>
                <a:spcPct val="150000"/>
              </a:lnSpc>
              <a:buFontTx/>
              <a:buChar char="-"/>
            </a:pP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Diagram lambang (simbul)</a:t>
            </a:r>
          </a:p>
          <a:p>
            <a:pPr marL="1171575">
              <a:lnSpc>
                <a:spcPct val="150000"/>
              </a:lnSpc>
              <a:buFontTx/>
              <a:buChar char="-"/>
            </a:pP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Diagram lingkaran dan diagram pastel</a:t>
            </a:r>
          </a:p>
          <a:p>
            <a:pPr marL="1171575">
              <a:lnSpc>
                <a:spcPct val="150000"/>
              </a:lnSpc>
              <a:buFontTx/>
              <a:buChar char="-"/>
            </a:pP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Diagram peta (kartogram)</a:t>
            </a:r>
          </a:p>
          <a:p>
            <a:pPr marL="1171575">
              <a:lnSpc>
                <a:spcPct val="150000"/>
              </a:lnSpc>
              <a:buFontTx/>
              <a:buChar char="-"/>
            </a:pP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Diagram Pencar (titik)</a:t>
            </a:r>
          </a:p>
          <a:p>
            <a:pPr marL="1171575">
              <a:lnSpc>
                <a:spcPct val="150000"/>
              </a:lnSpc>
              <a:buFontTx/>
              <a:buChar char="-"/>
            </a:pP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Diagram Campuran</a:t>
            </a:r>
          </a:p>
        </p:txBody>
      </p:sp>
    </p:spTree>
    <p:extLst>
      <p:ext uri="{BB962C8B-B14F-4D97-AF65-F5344CB8AC3E}">
        <p14:creationId xmlns:p14="http://schemas.microsoft.com/office/powerpoint/2010/main" val="609590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957054" y="304397"/>
            <a:ext cx="288032" cy="79208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323528" y="1412776"/>
            <a:ext cx="8424936" cy="51845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440" y="304328"/>
            <a:ext cx="7058560" cy="792088"/>
          </a:xfrm>
          <a:solidFill>
            <a:srgbClr val="92D050"/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Ogive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229600" cy="5229200"/>
          </a:xfrm>
          <a:noFill/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d-ID" sz="1700" dirty="0">
                <a:latin typeface="Times New Roman" pitchFamily="18" charset="0"/>
                <a:cs typeface="Times New Roman" pitchFamily="18" charset="0"/>
              </a:rPr>
              <a:t>Ogive ialah distribusi frekuensi kumulatif yang menggambarkan diagram-nya dalam sumbu    tegak dan mendatar (eksponensial).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d-ID" sz="1700" dirty="0">
                <a:latin typeface="Times New Roman" pitchFamily="18" charset="0"/>
                <a:cs typeface="Times New Roman" pitchFamily="18" charset="0"/>
              </a:rPr>
              <a:t>Perbedaan  antara poligon frekuensi dan Ogive</a:t>
            </a:r>
          </a:p>
          <a:p>
            <a:pPr marL="623888" indent="-26035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d-ID" sz="1700" dirty="0">
                <a:latin typeface="Times New Roman" pitchFamily="18" charset="0"/>
                <a:cs typeface="Times New Roman" pitchFamily="18" charset="0"/>
              </a:rPr>
              <a:t>Ogive menggunakan batas kelas dan poligon menggunkan titik tengah</a:t>
            </a:r>
          </a:p>
          <a:p>
            <a:pPr marL="623888" indent="-26035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d-ID" sz="1700" dirty="0">
                <a:latin typeface="Times New Roman" pitchFamily="18" charset="0"/>
                <a:cs typeface="Times New Roman" pitchFamily="18" charset="0"/>
              </a:rPr>
              <a:t>Grafik ogive menggambarkan dist. Frek. Kumulatif kurang dari dan dist. Frek. Kumulatif atau lebih, sedangkan grafik poligon mencantumkan nilai frekuensi tiap-tiap variabel.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d-ID" sz="1700" dirty="0">
                <a:latin typeface="Times New Roman" pitchFamily="18" charset="0"/>
                <a:cs typeface="Times New Roman" pitchFamily="18" charset="0"/>
              </a:rPr>
              <a:t>Grafik ogive berguna untuk : sensus penduduk, perancang mode, perkembangan dan penjualan saham dan lainnya.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d-ID" sz="1700" dirty="0">
                <a:latin typeface="Times New Roman" pitchFamily="18" charset="0"/>
                <a:cs typeface="Times New Roman" pitchFamily="18" charset="0"/>
              </a:rPr>
              <a:t>Cara membuat grafik ogive</a:t>
            </a:r>
          </a:p>
          <a:p>
            <a:pPr marL="623888" indent="-260350" algn="just">
              <a:lnSpc>
                <a:spcPct val="150000"/>
              </a:lnSpc>
              <a:spcBef>
                <a:spcPts val="0"/>
              </a:spcBef>
              <a:buAutoNum type="alphaLcPeriod"/>
            </a:pPr>
            <a:r>
              <a:rPr lang="id-ID" sz="1700" dirty="0">
                <a:latin typeface="Times New Roman" pitchFamily="18" charset="0"/>
                <a:cs typeface="Times New Roman" pitchFamily="18" charset="0"/>
              </a:rPr>
              <a:t>Grafik ogive diambil dari tabel dist. kumulatif kurang dari dan dist. Kum. atau lebih</a:t>
            </a:r>
          </a:p>
          <a:p>
            <a:pPr marL="623888" indent="-260350" algn="just">
              <a:lnSpc>
                <a:spcPct val="150000"/>
              </a:lnSpc>
              <a:spcBef>
                <a:spcPts val="0"/>
              </a:spcBef>
              <a:buAutoNum type="alphaLcPeriod"/>
            </a:pPr>
            <a:r>
              <a:rPr lang="id-ID" sz="1700" dirty="0">
                <a:latin typeface="Times New Roman" pitchFamily="18" charset="0"/>
                <a:cs typeface="Times New Roman" pitchFamily="18" charset="0"/>
              </a:rPr>
              <a:t>Grafik ogive diambil dari tabel distribusi frekuensi ditambah satu kolom frekuensi meningkat dengan menggunakan batas kelas</a:t>
            </a:r>
          </a:p>
        </p:txBody>
      </p:sp>
    </p:spTree>
    <p:extLst>
      <p:ext uri="{BB962C8B-B14F-4D97-AF65-F5344CB8AC3E}">
        <p14:creationId xmlns:p14="http://schemas.microsoft.com/office/powerpoint/2010/main" val="32076889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957054" y="304397"/>
            <a:ext cx="288032" cy="79208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328319" y="1412776"/>
            <a:ext cx="8424936" cy="5184576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440" y="304328"/>
            <a:ext cx="7058560" cy="792088"/>
          </a:xfrm>
          <a:solidFill>
            <a:srgbClr val="92D050"/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Ogive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3200"/>
            <a:ext cx="8229600" cy="989696"/>
          </a:xfrm>
          <a:noFill/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d-ID" sz="1700" dirty="0">
                <a:latin typeface="Times New Roman" pitchFamily="18" charset="0"/>
                <a:cs typeface="Times New Roman" pitchFamily="18" charset="0"/>
              </a:rPr>
              <a:t>Gambar Ogive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716917976"/>
              </p:ext>
            </p:extLst>
          </p:nvPr>
        </p:nvGraphicFramePr>
        <p:xfrm>
          <a:off x="1972199" y="2708920"/>
          <a:ext cx="5455477" cy="3415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422931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EF643-3FD7-7E89-D585-93108E281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11555-10BF-5436-6743-CAB51EC65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666" y="27494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DIAGRAM</a:t>
            </a:r>
            <a:endParaRPr lang="id-ID" sz="4400" dirty="0"/>
          </a:p>
        </p:txBody>
      </p:sp>
    </p:spTree>
    <p:extLst>
      <p:ext uri="{BB962C8B-B14F-4D97-AF65-F5344CB8AC3E}">
        <p14:creationId xmlns:p14="http://schemas.microsoft.com/office/powerpoint/2010/main" val="756727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3528" y="844354"/>
            <a:ext cx="8424936" cy="518457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9692" y="2716562"/>
            <a:ext cx="5472608" cy="1440160"/>
          </a:xfrm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Diagram adalah  gambaran untuk memperlihatkan atau menerangkan sesuatu data yang akan disajikan.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endParaRPr lang="id-ID" sz="18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d-ID" sz="18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d-ID" sz="18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d-ID" sz="18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d-ID" sz="18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2428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957054" y="304397"/>
            <a:ext cx="288032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323528" y="1412776"/>
            <a:ext cx="8424936" cy="518457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440" y="304328"/>
            <a:ext cx="7058560" cy="792088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DIAGRAM BATANG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3502"/>
            <a:ext cx="8229600" cy="4896544"/>
          </a:xfrm>
          <a:noFill/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Digunakan untuk menyajikan data yang bersifat kategori atau data distribusi.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Cara menggambar diagram batang yaitu diperlukan sumbu tegak (vertikal) dan sumbu mendatar (horizontal) yang berpotongan tegak lurus.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Apabila diagram dibentuk berdiri (tegak lurus), maka sumbu mendatar digunakan untuk menyatakan atribut atau waktu, sedangkan nilai data (kuantum) ditunjukan dengan sumbu tegak.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Adapun letak batang satu dengan lainnya harus terpisah dan serasi mengikuti tempat diagram yang ada.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Penyajian data berbentuk dagram batang ni banyak variasinya, tergantung pada keahlian pembuat diagram.</a:t>
            </a:r>
          </a:p>
        </p:txBody>
      </p:sp>
    </p:spTree>
    <p:extLst>
      <p:ext uri="{BB962C8B-B14F-4D97-AF65-F5344CB8AC3E}">
        <p14:creationId xmlns:p14="http://schemas.microsoft.com/office/powerpoint/2010/main" val="27233109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957054" y="304397"/>
            <a:ext cx="288032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323528" y="1412776"/>
            <a:ext cx="8424936" cy="518457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440" y="304328"/>
            <a:ext cx="7058560" cy="792088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DIAGRAM BATANG</a:t>
            </a:r>
          </a:p>
        </p:txBody>
      </p:sp>
      <p:pic>
        <p:nvPicPr>
          <p:cNvPr id="4098" name="Picture 2" descr="C:\Users\fatin\Desktop\fatin\statistik\Pengertian Dasar Statistika dan Statistik (Part 1) _ The Blog Site_files\091013_0235_pengertiand21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492" y="2395338"/>
            <a:ext cx="535305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297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957054" y="304397"/>
            <a:ext cx="288032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539552" y="1332358"/>
            <a:ext cx="8424936" cy="518457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440" y="304328"/>
            <a:ext cx="7058560" cy="792088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DIAGRAM GARIS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3502"/>
            <a:ext cx="8229600" cy="4896544"/>
          </a:xfrm>
          <a:noFill/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Digunakan untuk menggambarkan keadaan yang serba terus menerus (berkesinambungan). Misalnya: pergerakan indeks bursa saham, grafik kurs valuta, dll.</a:t>
            </a:r>
          </a:p>
        </p:txBody>
      </p:sp>
      <p:pic>
        <p:nvPicPr>
          <p:cNvPr id="5122" name="Picture 2" descr="091013_0235_PengertianD3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086" y="3186896"/>
            <a:ext cx="4487154" cy="326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5159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957054" y="304397"/>
            <a:ext cx="288032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323528" y="1412776"/>
            <a:ext cx="8424936" cy="518457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440" y="304328"/>
            <a:ext cx="7058560" cy="792088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Diagram lambang (simbul)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3502"/>
            <a:ext cx="8229600" cy="4896544"/>
          </a:xfrm>
          <a:noFill/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Diagram lambang adalah diagram yang menggambarkan simbul-simbul dari data sebagai alat visual untuk orang awam.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Lambang yang digunakan harus sesuai dengan objek yang diteliti. Misalnya: data angkatan kerja digambarkan orang, hutan produksi digambarkan pohon, data listrik digambarkan bola lampu, dll.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47" t="32666" r="22768" b="24667"/>
          <a:stretch/>
        </p:blipFill>
        <p:spPr bwMode="auto">
          <a:xfrm>
            <a:off x="4673384" y="3917099"/>
            <a:ext cx="3831772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3" t="30000" r="24777" b="25428"/>
          <a:stretch/>
        </p:blipFill>
        <p:spPr bwMode="auto">
          <a:xfrm>
            <a:off x="878395" y="3961522"/>
            <a:ext cx="3657601" cy="2547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5159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957054" y="304397"/>
            <a:ext cx="288032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323528" y="1412776"/>
            <a:ext cx="8424936" cy="518457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440" y="304328"/>
            <a:ext cx="7058560" cy="792088"/>
          </a:xfrm>
          <a:solidFill>
            <a:schemeClr val="accent4"/>
          </a:solidFill>
        </p:spPr>
        <p:txBody>
          <a:bodyPr>
            <a:normAutofit fontScale="90000"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Diagram lingkaran dan pastel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3502"/>
            <a:ext cx="8229600" cy="4896544"/>
          </a:xfrm>
          <a:noFill/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Diagram lingkaran adalah diagram yang didasarkan pada sebuah lingkaran yang dibagi-bagi dalam beberapa bagian sesuai dengan macam data dan perbandingan frekuensi masing-masing data yang disajikan. 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Langkah-langkah membuatnya</a:t>
            </a:r>
          </a:p>
          <a:p>
            <a:pPr marL="638175" indent="-285750" algn="just">
              <a:lnSpc>
                <a:spcPct val="150000"/>
              </a:lnSpc>
              <a:buFontTx/>
              <a:buChar char="-"/>
            </a:pP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Ubahlah setiap perubahan nilai data kedalam derajat</a:t>
            </a:r>
          </a:p>
          <a:p>
            <a:pPr marL="638175" indent="-285750" algn="just">
              <a:lnSpc>
                <a:spcPct val="150000"/>
              </a:lnSpc>
              <a:buFontTx/>
              <a:buChar char="-"/>
            </a:pP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Buatlah Lingkaran (360</a:t>
            </a:r>
            <a:r>
              <a:rPr lang="id-ID" sz="1800" baseline="300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), kemudian bagilah Lingkaran tersebut menjadi beberapa bidang</a:t>
            </a:r>
          </a:p>
          <a:p>
            <a:pPr marL="638175" indent="-285750" algn="just">
              <a:lnSpc>
                <a:spcPct val="150000"/>
              </a:lnSpc>
              <a:buFontTx/>
              <a:buChar char="-"/>
            </a:pP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Setiap bidang menggambarkan kategori data. 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Diagram pastel yaitu perubahan wujud dari model diagram lingkaran versi terpotong yang disajikan dalam bentuk tiga dimensi.</a:t>
            </a:r>
          </a:p>
        </p:txBody>
      </p:sp>
    </p:spTree>
    <p:extLst>
      <p:ext uri="{BB962C8B-B14F-4D97-AF65-F5344CB8AC3E}">
        <p14:creationId xmlns:p14="http://schemas.microsoft.com/office/powerpoint/2010/main" val="34225159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957054" y="304397"/>
            <a:ext cx="288032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7058560" cy="792088"/>
          </a:xfrm>
          <a:solidFill>
            <a:schemeClr val="accent4"/>
          </a:solidFill>
        </p:spPr>
        <p:txBody>
          <a:bodyPr>
            <a:normAutofit fontScale="90000"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Diagram lingkaran dan pastel</a:t>
            </a:r>
          </a:p>
        </p:txBody>
      </p:sp>
      <p:pic>
        <p:nvPicPr>
          <p:cNvPr id="1026" name="Picture 2" descr="091013_0235_PengertianD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348880"/>
            <a:ext cx="3384376" cy="267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091013_0235_PengertianD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04" y="2248519"/>
            <a:ext cx="3595752" cy="269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897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666" y="27494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TABEL</a:t>
            </a:r>
            <a:endParaRPr lang="id-ID" sz="4400" dirty="0"/>
          </a:p>
        </p:txBody>
      </p:sp>
    </p:spTree>
    <p:extLst>
      <p:ext uri="{BB962C8B-B14F-4D97-AF65-F5344CB8AC3E}">
        <p14:creationId xmlns:p14="http://schemas.microsoft.com/office/powerpoint/2010/main" val="37186976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957054" y="304397"/>
            <a:ext cx="288032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323528" y="1412776"/>
            <a:ext cx="8424936" cy="518457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440" y="304328"/>
            <a:ext cx="7058560" cy="792088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Diagram peta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3502"/>
            <a:ext cx="8229600" cy="4896544"/>
          </a:xfrm>
          <a:noFill/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Yaitu diagram yang melukiskan  fenomena atau keadaan yang dihubungkan dengan tempat kejadian tersebut. Teknik pembuatannya digunakan peta geografis sebagai dasar untuk menerangkan data dan fakta yang terjadi.</a:t>
            </a:r>
          </a:p>
        </p:txBody>
      </p:sp>
      <p:pic>
        <p:nvPicPr>
          <p:cNvPr id="3074" name="Picture 2" descr="091013_0235_PengertianD42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356992"/>
            <a:ext cx="4104456" cy="295521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5159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957054" y="304397"/>
            <a:ext cx="288032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323528" y="1412776"/>
            <a:ext cx="8424936" cy="518457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440" y="304328"/>
            <a:ext cx="7058560" cy="792088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Diagram pencar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3502"/>
            <a:ext cx="8229600" cy="4896544"/>
          </a:xfrm>
          <a:noFill/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Ialah diagram yang menunjukkan gugusan titik-titik setelah garis koordinat sebagai penghubung yang dihapus.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Biasanya diagram ini digunakan untuk menggambarkan titik data korelasi atau regrasi yang terdiri dari variabel bebas dan variabel terikat.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823"/>
          <a:stretch/>
        </p:blipFill>
        <p:spPr bwMode="auto">
          <a:xfrm>
            <a:off x="433054" y="3824129"/>
            <a:ext cx="3048000" cy="2480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42" r="59499"/>
          <a:stretch/>
        </p:blipFill>
        <p:spPr bwMode="auto">
          <a:xfrm>
            <a:off x="3424881" y="4005063"/>
            <a:ext cx="2605477" cy="241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43" r="62402"/>
          <a:stretch/>
        </p:blipFill>
        <p:spPr bwMode="auto">
          <a:xfrm>
            <a:off x="5852391" y="3421359"/>
            <a:ext cx="2667000" cy="3275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515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957054" y="304397"/>
            <a:ext cx="288032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323528" y="1412776"/>
            <a:ext cx="8424936" cy="518457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440" y="304328"/>
            <a:ext cx="7058560" cy="792088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  <a:cs typeface="Times New Roman" pitchFamily="18" charset="0"/>
              </a:rPr>
              <a:t>Diagram campuran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3502"/>
            <a:ext cx="8229600" cy="4896544"/>
          </a:xfrm>
          <a:noFill/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Diagram campuran ialah diagram yang disajikan dalam bentuk gabungan dari beberapa dimensi dalam satu penyajian data.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2000" dirty="0">
                <a:latin typeface="Times New Roman" pitchFamily="18" charset="0"/>
                <a:cs typeface="Times New Roman" pitchFamily="18" charset="0"/>
              </a:rPr>
              <a:t>Contoh: diagram pastel dengan diagram lambang, diagram pastel dengan diagram batang, diagram lambang dengan tabel, dan sebagainya.</a:t>
            </a:r>
          </a:p>
        </p:txBody>
      </p:sp>
    </p:spTree>
    <p:extLst>
      <p:ext uri="{BB962C8B-B14F-4D97-AF65-F5344CB8AC3E}">
        <p14:creationId xmlns:p14="http://schemas.microsoft.com/office/powerpoint/2010/main" val="34225159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4FB7DD-A0CF-6D1F-DBB8-667D86374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3068960"/>
            <a:ext cx="8229600" cy="1728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err="1">
                <a:latin typeface="Algerian" panose="04020705040A02060702" pitchFamily="82" charset="0"/>
              </a:rPr>
              <a:t>Terima</a:t>
            </a:r>
            <a:r>
              <a:rPr lang="en-US" sz="4800" b="1" dirty="0">
                <a:latin typeface="Algerian" panose="04020705040A02060702" pitchFamily="82" charset="0"/>
              </a:rPr>
              <a:t> </a:t>
            </a:r>
            <a:r>
              <a:rPr lang="en-US" sz="4800" b="1" dirty="0" err="1">
                <a:latin typeface="Algerian" panose="04020705040A02060702" pitchFamily="82" charset="0"/>
              </a:rPr>
              <a:t>kasih</a:t>
            </a:r>
            <a:endParaRPr lang="en-US" sz="4800" b="1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19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3528" y="844354"/>
            <a:ext cx="8424936" cy="518457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12776"/>
            <a:ext cx="7200800" cy="4032448"/>
          </a:xfrm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Tabel adalah daftar yang berisi ikhtisar sejumlah data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informasi yang biasanya berupa huruf maupun angka.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id-ID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Jenis-Jenis tabel:</a:t>
            </a:r>
          </a:p>
          <a:p>
            <a:pPr marL="719138" indent="-371475" algn="just">
              <a:lnSpc>
                <a:spcPct val="150000"/>
              </a:lnSpc>
              <a:buFontTx/>
              <a:buChar char="-"/>
            </a:pPr>
            <a:r>
              <a:rPr lang="id-ID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Tabel Biasa</a:t>
            </a:r>
          </a:p>
          <a:p>
            <a:pPr marL="719138" indent="-371475" algn="just">
              <a:lnSpc>
                <a:spcPct val="150000"/>
              </a:lnSpc>
              <a:buFontTx/>
              <a:buChar char="-"/>
            </a:pPr>
            <a:r>
              <a:rPr lang="id-ID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Tabel Kontingensi</a:t>
            </a:r>
          </a:p>
          <a:p>
            <a:pPr marL="719138" indent="-371475" algn="just">
              <a:lnSpc>
                <a:spcPct val="150000"/>
              </a:lnSpc>
              <a:buFontTx/>
              <a:buChar char="-"/>
            </a:pPr>
            <a:r>
              <a:rPr lang="id-ID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Tabel Distribusi Frekuensi.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endParaRPr lang="id-ID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d-ID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d-ID" sz="18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d-ID" sz="18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d-ID" sz="18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213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3528" y="1412776"/>
            <a:ext cx="8424936" cy="51845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4" y="321608"/>
            <a:ext cx="7058560" cy="792088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</a:rPr>
              <a:t>Tabel Biasa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184576"/>
          </a:xfrm>
          <a:noFill/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Skema garis besar untuk sebuah tabel dengan nama-nama bagiannya sbb:</a:t>
            </a:r>
          </a:p>
          <a:p>
            <a:pPr marL="0" indent="0" algn="ctr">
              <a:buNone/>
            </a:pPr>
            <a:endParaRPr lang="id-ID" sz="1800" u="sng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id-ID" sz="1800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Judul Tabel</a:t>
            </a:r>
          </a:p>
          <a:p>
            <a:pPr marL="0" indent="0" algn="ctr">
              <a:buNone/>
            </a:pPr>
            <a:endParaRPr lang="id-ID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id-ID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id-ID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tabLst>
                <a:tab pos="7265988" algn="l"/>
              </a:tabLst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Badan 	  daftar</a:t>
            </a:r>
          </a:p>
          <a:p>
            <a:pPr marL="0" indent="0" algn="ctr">
              <a:buNone/>
            </a:pPr>
            <a:endParaRPr lang="id-ID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id-ID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id-ID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tabLst>
                <a:tab pos="989013" algn="l"/>
              </a:tabLst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Sumber : ...............</a:t>
            </a:r>
          </a:p>
          <a:p>
            <a:pPr marL="0" indent="0">
              <a:buNone/>
              <a:tabLst>
                <a:tab pos="989013" algn="l"/>
              </a:tabLst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Catatan : ...............</a:t>
            </a:r>
          </a:p>
          <a:p>
            <a:pPr marL="0" indent="0" algn="ctr">
              <a:buNone/>
            </a:pPr>
            <a:endParaRPr lang="id-ID" sz="18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6923696" y="323777"/>
            <a:ext cx="288032" cy="7920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628681"/>
              </p:ext>
            </p:extLst>
          </p:nvPr>
        </p:nvGraphicFramePr>
        <p:xfrm>
          <a:off x="1467110" y="2892544"/>
          <a:ext cx="5942330" cy="222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2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Judul Kolom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5"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Judul </a:t>
                      </a:r>
                      <a:r>
                        <a:rPr lang="id-ID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Baris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Sel-sel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Sel-sel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Sek-sel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Sel-sel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Sel-sel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ight Brace 6"/>
          <p:cNvSpPr/>
          <p:nvPr/>
        </p:nvSpPr>
        <p:spPr>
          <a:xfrm>
            <a:off x="7542640" y="3284984"/>
            <a:ext cx="432048" cy="1728192"/>
          </a:xfrm>
          <a:prstGeom prst="rightBrac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337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4" y="321608"/>
            <a:ext cx="7058560" cy="792088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200" dirty="0">
                <a:solidFill>
                  <a:schemeClr val="bg1"/>
                </a:solidFill>
                <a:latin typeface="Algerian" pitchFamily="82" charset="0"/>
              </a:rPr>
              <a:t>Tabel kontingensi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1"/>
            <a:ext cx="8229600" cy="936104"/>
          </a:xfrm>
          <a:noFill/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Digunakan untuk menyajikan data yang terdiri atas beberapa variabel (Kategori).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Contoh Tabel “Distribusi Medali Kejuaraan </a:t>
            </a:r>
            <a:r>
              <a:rPr lang="en-US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Sea Game </a:t>
            </a: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id-ID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id-ID" sz="18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6923696" y="323777"/>
            <a:ext cx="288032" cy="7920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E62E15EE-EDC6-8FD6-F0B3-B550A2F8F9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3061756"/>
              </p:ext>
            </p:extLst>
          </p:nvPr>
        </p:nvGraphicFramePr>
        <p:xfrm>
          <a:off x="899592" y="2204865"/>
          <a:ext cx="6789152" cy="41545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3978">
                  <a:extLst>
                    <a:ext uri="{9D8B030D-6E8A-4147-A177-3AD203B41FA5}">
                      <a16:colId xmlns:a16="http://schemas.microsoft.com/office/drawing/2014/main" val="704580285"/>
                    </a:ext>
                  </a:extLst>
                </a:gridCol>
                <a:gridCol w="2517326">
                  <a:extLst>
                    <a:ext uri="{9D8B030D-6E8A-4147-A177-3AD203B41FA5}">
                      <a16:colId xmlns:a16="http://schemas.microsoft.com/office/drawing/2014/main" val="4085130168"/>
                    </a:ext>
                  </a:extLst>
                </a:gridCol>
                <a:gridCol w="991674">
                  <a:extLst>
                    <a:ext uri="{9D8B030D-6E8A-4147-A177-3AD203B41FA5}">
                      <a16:colId xmlns:a16="http://schemas.microsoft.com/office/drawing/2014/main" val="1221637886"/>
                    </a:ext>
                  </a:extLst>
                </a:gridCol>
                <a:gridCol w="709550">
                  <a:extLst>
                    <a:ext uri="{9D8B030D-6E8A-4147-A177-3AD203B41FA5}">
                      <a16:colId xmlns:a16="http://schemas.microsoft.com/office/drawing/2014/main" val="2000971813"/>
                    </a:ext>
                  </a:extLst>
                </a:gridCol>
                <a:gridCol w="1273798">
                  <a:extLst>
                    <a:ext uri="{9D8B030D-6E8A-4147-A177-3AD203B41FA5}">
                      <a16:colId xmlns:a16="http://schemas.microsoft.com/office/drawing/2014/main" val="2663449468"/>
                    </a:ext>
                  </a:extLst>
                </a:gridCol>
                <a:gridCol w="762826">
                  <a:extLst>
                    <a:ext uri="{9D8B030D-6E8A-4147-A177-3AD203B41FA5}">
                      <a16:colId xmlns:a16="http://schemas.microsoft.com/office/drawing/2014/main" val="909084175"/>
                    </a:ext>
                  </a:extLst>
                </a:gridCol>
              </a:tblGrid>
              <a:tr h="377509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No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82382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Negara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Emas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Perak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Perunggu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Total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82382" marT="51489" marB="51489"/>
                </a:tc>
                <a:extLst>
                  <a:ext uri="{0D108BD9-81ED-4DB2-BD59-A6C34878D82A}">
                    <a16:rowId xmlns:a16="http://schemas.microsoft.com/office/drawing/2014/main" val="2664130427"/>
                  </a:ext>
                </a:extLst>
              </a:tr>
              <a:tr h="377509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1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82382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Thailand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21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13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10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44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82382" marT="51489" marB="51489"/>
                </a:tc>
                <a:extLst>
                  <a:ext uri="{0D108BD9-81ED-4DB2-BD59-A6C34878D82A}">
                    <a16:rowId xmlns:a16="http://schemas.microsoft.com/office/drawing/2014/main" val="129444225"/>
                  </a:ext>
                </a:extLst>
              </a:tr>
              <a:tr h="377509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2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82382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Indonesia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6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11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7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24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82382" marT="51489" marB="51489"/>
                </a:tc>
                <a:extLst>
                  <a:ext uri="{0D108BD9-81ED-4DB2-BD59-A6C34878D82A}">
                    <a16:rowId xmlns:a16="http://schemas.microsoft.com/office/drawing/2014/main" val="334435231"/>
                  </a:ext>
                </a:extLst>
              </a:tr>
              <a:tr h="377509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3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82382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Singapura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5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4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6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15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82382" marT="51489" marB="51489"/>
                </a:tc>
                <a:extLst>
                  <a:ext uri="{0D108BD9-81ED-4DB2-BD59-A6C34878D82A}">
                    <a16:rowId xmlns:a16="http://schemas.microsoft.com/office/drawing/2014/main" val="725053781"/>
                  </a:ext>
                </a:extLst>
              </a:tr>
              <a:tr h="377509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4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82382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Vietnam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4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4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16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24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82382" marT="51489" marB="51489"/>
                </a:tc>
                <a:extLst>
                  <a:ext uri="{0D108BD9-81ED-4DB2-BD59-A6C34878D82A}">
                    <a16:rowId xmlns:a16="http://schemas.microsoft.com/office/drawing/2014/main" val="2886368074"/>
                  </a:ext>
                </a:extLst>
              </a:tr>
              <a:tr h="377509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5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82382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Myanmar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2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4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1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7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82382" marT="51489" marB="51489"/>
                </a:tc>
                <a:extLst>
                  <a:ext uri="{0D108BD9-81ED-4DB2-BD59-A6C34878D82A}">
                    <a16:rowId xmlns:a16="http://schemas.microsoft.com/office/drawing/2014/main" val="829976899"/>
                  </a:ext>
                </a:extLst>
              </a:tr>
              <a:tr h="377509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6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82382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Malaysia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2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3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10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15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82382" marT="51489" marB="51489"/>
                </a:tc>
                <a:extLst>
                  <a:ext uri="{0D108BD9-81ED-4DB2-BD59-A6C34878D82A}">
                    <a16:rowId xmlns:a16="http://schemas.microsoft.com/office/drawing/2014/main" val="1738543497"/>
                  </a:ext>
                </a:extLst>
              </a:tr>
              <a:tr h="377509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7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82382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Filipina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2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2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9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13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82382" marT="51489" marB="51489"/>
                </a:tc>
                <a:extLst>
                  <a:ext uri="{0D108BD9-81ED-4DB2-BD59-A6C34878D82A}">
                    <a16:rowId xmlns:a16="http://schemas.microsoft.com/office/drawing/2014/main" val="120725404"/>
                  </a:ext>
                </a:extLst>
              </a:tr>
              <a:tr h="298162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8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82382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Laos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1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1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6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8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82382" marT="51489" marB="51489"/>
                </a:tc>
                <a:extLst>
                  <a:ext uri="{0D108BD9-81ED-4DB2-BD59-A6C34878D82A}">
                    <a16:rowId xmlns:a16="http://schemas.microsoft.com/office/drawing/2014/main" val="80141636"/>
                  </a:ext>
                </a:extLst>
              </a:tr>
              <a:tr h="379660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9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82382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Brunei Darussalam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0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1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1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2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82382" marT="51489" marB="51489"/>
                </a:tc>
                <a:extLst>
                  <a:ext uri="{0D108BD9-81ED-4DB2-BD59-A6C34878D82A}">
                    <a16:rowId xmlns:a16="http://schemas.microsoft.com/office/drawing/2014/main" val="3958957495"/>
                  </a:ext>
                </a:extLst>
              </a:tr>
              <a:tr h="377509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10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82382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Timor Leste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effectLst/>
                        </a:rPr>
                        <a:t>0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0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1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51489" marT="51489" marB="51489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b="0" dirty="0">
                          <a:effectLst/>
                        </a:rPr>
                        <a:t>1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Public Sans"/>
                      </a:endParaRPr>
                    </a:p>
                  </a:txBody>
                  <a:tcPr marL="51489" marR="82382" marT="51489" marB="51489"/>
                </a:tc>
                <a:extLst>
                  <a:ext uri="{0D108BD9-81ED-4DB2-BD59-A6C34878D82A}">
                    <a16:rowId xmlns:a16="http://schemas.microsoft.com/office/drawing/2014/main" val="41241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1647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3528" y="1412776"/>
            <a:ext cx="8424936" cy="51845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4" y="321608"/>
            <a:ext cx="7058560" cy="792088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600" dirty="0">
                <a:solidFill>
                  <a:schemeClr val="bg1"/>
                </a:solidFill>
                <a:latin typeface="Algerian" pitchFamily="82" charset="0"/>
              </a:rPr>
              <a:t>Tabel Distribusi Frekuensi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Distribusi frekuensi</a:t>
            </a:r>
            <a:r>
              <a:rPr lang="en-US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penyusunan suatu data mulai dari terkecil sampai terbesar yang membagi banyaknya data ke dalam beberapa kelas.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Interval kelas: sejumlah nilai variabel yang ada dalam suatu kelas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Tepi kelas: nilai yang membatasi kelas yang satu dengan kelas yang lain.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Batas Kelas: nilai pembatas dalam suatu kelas.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Titik tengah kelas: Nilai tengah interval kelas. </a:t>
            </a:r>
          </a:p>
          <a:p>
            <a:pPr marL="358775" indent="0">
              <a:lnSpc>
                <a:spcPct val="150000"/>
              </a:lnSpc>
              <a:buNone/>
            </a:pP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½ (Bbn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id-ID" sz="1800" dirty="0">
                <a:latin typeface="Times New Roman" pitchFamily="18" charset="0"/>
                <a:cs typeface="Times New Roman" pitchFamily="18" charset="0"/>
              </a:rPr>
              <a:t> Ban)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Distribusi frekuensi terdiri dari dua, yaitu:</a:t>
            </a:r>
          </a:p>
          <a:p>
            <a:pPr marL="541338" indent="-179388">
              <a:lnSpc>
                <a:spcPct val="150000"/>
              </a:lnSpc>
              <a:buFont typeface="+mj-lt"/>
              <a:buAutoNum type="alphaLcPeriod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Distribusi frekuensi kategori</a:t>
            </a:r>
          </a:p>
          <a:p>
            <a:pPr marL="541338" indent="-179388">
              <a:lnSpc>
                <a:spcPct val="150000"/>
              </a:lnSpc>
              <a:buFont typeface="+mj-lt"/>
              <a:buAutoNum type="alphaLcPeriod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Distribusi frekuensi numerik</a:t>
            </a:r>
          </a:p>
        </p:txBody>
      </p:sp>
      <p:sp>
        <p:nvSpPr>
          <p:cNvPr id="5" name="Oval 4"/>
          <p:cNvSpPr/>
          <p:nvPr/>
        </p:nvSpPr>
        <p:spPr>
          <a:xfrm>
            <a:off x="6923696" y="323777"/>
            <a:ext cx="288032" cy="7920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37193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3528" y="1412776"/>
            <a:ext cx="8424936" cy="51845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4" y="321608"/>
            <a:ext cx="7058560" cy="792088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600" dirty="0">
                <a:solidFill>
                  <a:schemeClr val="bg1"/>
                </a:solidFill>
                <a:latin typeface="Algerian" pitchFamily="82" charset="0"/>
              </a:rPr>
              <a:t>Tabel Distribusi Frekuensi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764" y="1484784"/>
            <a:ext cx="8229600" cy="5112568"/>
          </a:xfrm>
          <a:noFill/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Teknik pembuatan Distribusi frekuensi</a:t>
            </a:r>
          </a:p>
          <a:p>
            <a:pPr marL="541338" indent="-179388">
              <a:lnSpc>
                <a:spcPct val="150000"/>
              </a:lnSpc>
              <a:buFont typeface="+mj-lt"/>
              <a:buAutoNum type="alphaLcPeriod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Urutkan data dari terkecil sampai terbesar</a:t>
            </a:r>
          </a:p>
          <a:p>
            <a:pPr marL="541338" indent="-179388">
              <a:lnSpc>
                <a:spcPct val="150000"/>
              </a:lnSpc>
              <a:buFont typeface="+mj-lt"/>
              <a:buAutoNum type="alphaLcPeriod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Hitung jarak atau rentangan (R) </a:t>
            </a: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 = data tertinggi – data terendah</a:t>
            </a:r>
          </a:p>
          <a:p>
            <a:pPr marL="361950" indent="0">
              <a:lnSpc>
                <a:spcPct val="150000"/>
              </a:lnSpc>
              <a:buNone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c. Hitung jumlah kelas (K) dengan sturger </a:t>
            </a: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 = 1 + 3,3 log n</a:t>
            </a:r>
          </a:p>
          <a:p>
            <a:pPr marL="361950" indent="0">
              <a:lnSpc>
                <a:spcPct val="150000"/>
              </a:lnSpc>
              <a:buNone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d. Hitung panjang kelas interval (P) </a:t>
            </a: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 = R/K</a:t>
            </a:r>
          </a:p>
          <a:p>
            <a:pPr marL="542925" indent="-180975">
              <a:lnSpc>
                <a:spcPct val="150000"/>
              </a:lnSpc>
              <a:buNone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e. Tentukan batas data terendah (ujung data pertama) dan menentukan batas atas dan bawah kelas. Caranya Bake-i = Bbke-i + P – 1</a:t>
            </a:r>
          </a:p>
          <a:p>
            <a:pPr marL="542925" indent="-180975">
              <a:lnSpc>
                <a:spcPct val="150000"/>
              </a:lnSpc>
              <a:buNone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f. Buat tabel sementara (tabulasi tabel) dengan cara dihitung satu demi satu yang sesuai dengan urutan interval kelas.</a:t>
            </a:r>
          </a:p>
          <a:p>
            <a:pPr marL="361950" indent="0">
              <a:lnSpc>
                <a:spcPct val="150000"/>
              </a:lnSpc>
              <a:buNone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g. Membuat tabel distribusi frekuensi dengan cara memindahkan semua angka frekuensi (f)</a:t>
            </a:r>
          </a:p>
        </p:txBody>
      </p:sp>
      <p:sp>
        <p:nvSpPr>
          <p:cNvPr id="5" name="Oval 4"/>
          <p:cNvSpPr/>
          <p:nvPr/>
        </p:nvSpPr>
        <p:spPr>
          <a:xfrm>
            <a:off x="6923696" y="323777"/>
            <a:ext cx="288032" cy="7920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12430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3528" y="1412776"/>
            <a:ext cx="8424936" cy="51845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4" y="321608"/>
            <a:ext cx="7058560" cy="792088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id-ID" sz="3600" dirty="0">
                <a:solidFill>
                  <a:schemeClr val="bg1"/>
                </a:solidFill>
                <a:latin typeface="Algerian" pitchFamily="82" charset="0"/>
              </a:rPr>
              <a:t>Tabel Distribusi Frekuensi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764" y="1484784"/>
            <a:ext cx="4037232" cy="5112568"/>
          </a:xfrm>
          <a:noFill/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Contoh Tabel  sementara (tabulasi data)</a:t>
            </a:r>
          </a:p>
          <a:p>
            <a:pPr marL="358775" indent="0" algn="ctr">
              <a:lnSpc>
                <a:spcPct val="150000"/>
              </a:lnSpc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Tabel</a:t>
            </a:r>
          </a:p>
          <a:p>
            <a:pPr marL="358775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Distribusi Frekuensi Nilai Ujian Statistik</a:t>
            </a:r>
          </a:p>
          <a:p>
            <a:pPr marL="358775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Prodi PGPAUD </a:t>
            </a: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NIB </a:t>
            </a: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Tahun 20</a:t>
            </a:r>
            <a:r>
              <a:rPr lang="en-US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5" name="Oval 4"/>
          <p:cNvSpPr/>
          <p:nvPr/>
        </p:nvSpPr>
        <p:spPr>
          <a:xfrm>
            <a:off x="6923696" y="323777"/>
            <a:ext cx="288032" cy="7920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296025"/>
              </p:ext>
            </p:extLst>
          </p:nvPr>
        </p:nvGraphicFramePr>
        <p:xfrm>
          <a:off x="1005508" y="3645024"/>
          <a:ext cx="3492388" cy="25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9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b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Nilai</a:t>
                      </a:r>
                      <a:r>
                        <a:rPr lang="id-ID" sz="1600" b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Interval</a:t>
                      </a:r>
                      <a:endParaRPr lang="id-ID" sz="1600" b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Rincian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60-64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65-69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70-74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75-79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80-85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85-89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90-94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  <a:p>
                      <a:pPr algn="ctr"/>
                      <a:r>
                        <a:rPr lang="id-ID" sz="1600" strike="sng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IIII</a:t>
                      </a:r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I</a:t>
                      </a:r>
                    </a:p>
                    <a:p>
                      <a:pPr algn="ctr"/>
                      <a:r>
                        <a:rPr lang="id-ID" sz="1600" strike="sng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IIII</a:t>
                      </a:r>
                      <a:r>
                        <a:rPr lang="id-ID" sz="1600" strike="no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d-ID" sz="1600" strike="sng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IIII</a:t>
                      </a:r>
                      <a:r>
                        <a:rPr lang="id-ID" sz="1600" strike="no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d-ID" sz="1600" strike="sng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IIII</a:t>
                      </a:r>
                      <a:r>
                        <a:rPr lang="id-ID" sz="1600" strike="no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id-ID" sz="1600" strike="sng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IIII</a:t>
                      </a:r>
                      <a:r>
                        <a:rPr lang="id-ID" sz="1600" strike="no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d-ID" sz="1600" strike="sng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IIII</a:t>
                      </a:r>
                      <a:r>
                        <a:rPr lang="id-ID" sz="1600" strike="no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d-ID" sz="1600" strike="sng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IIII</a:t>
                      </a:r>
                      <a:r>
                        <a:rPr lang="id-ID" sz="1600" strike="no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d-ID" sz="1600" strike="sng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IIII</a:t>
                      </a:r>
                      <a:r>
                        <a:rPr lang="id-ID" sz="1600" strike="no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id-ID" sz="1600" strike="sng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IIII</a:t>
                      </a:r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d-ID" sz="1600" strike="sng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IIII</a:t>
                      </a:r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d-ID" sz="1600" strike="sng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IIII</a:t>
                      </a:r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I</a:t>
                      </a:r>
                    </a:p>
                    <a:p>
                      <a:pPr algn="ctr"/>
                      <a:r>
                        <a:rPr lang="id-ID" sz="1600" strike="sngStrike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IIII</a:t>
                      </a:r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II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Jumlah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60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4537364" y="1522884"/>
            <a:ext cx="4037232" cy="511256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Contoh Tabel  Distribusi frekuensi</a:t>
            </a:r>
          </a:p>
          <a:p>
            <a:pPr marL="358775" indent="0" algn="ctr">
              <a:lnSpc>
                <a:spcPct val="150000"/>
              </a:lnSpc>
              <a:buFont typeface="Arial" pitchFamily="34" charset="0"/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Tabel</a:t>
            </a:r>
          </a:p>
          <a:p>
            <a:pPr marL="358775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Distribusi Frekuensi Nilai Ujian Statistik</a:t>
            </a:r>
          </a:p>
          <a:p>
            <a:pPr marL="358775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Prodi PGPAUD </a:t>
            </a: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NIB </a:t>
            </a: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Tahun 20</a:t>
            </a:r>
            <a:r>
              <a:rPr lang="en-US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id-ID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592680"/>
              </p:ext>
            </p:extLst>
          </p:nvPr>
        </p:nvGraphicFramePr>
        <p:xfrm>
          <a:off x="5513252" y="3356992"/>
          <a:ext cx="2592288" cy="25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b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Nilai</a:t>
                      </a:r>
                      <a:r>
                        <a:rPr lang="id-ID" sz="1600" b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Interval</a:t>
                      </a:r>
                      <a:endParaRPr lang="id-ID" sz="1600" b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60-64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65-69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70-74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75-79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80-84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85-89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90-94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Jumlah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2319621"/>
      </p:ext>
    </p:extLst>
  </p:cSld>
  <p:clrMapOvr>
    <a:masterClrMapping/>
  </p:clrMapOvr>
</p:sld>
</file>

<file path=ppt/theme/theme1.xml><?xml version="1.0" encoding="utf-8"?>
<a:theme xmlns:a="http://schemas.openxmlformats.org/drawingml/2006/main" name="Archway">
  <a:themeElements>
    <a:clrScheme name="Archway">
      <a:dk1>
        <a:sysClr val="windowText" lastClr="000000"/>
      </a:dk1>
      <a:lt1>
        <a:sysClr val="window" lastClr="FFFFFF"/>
      </a:lt1>
      <a:dk2>
        <a:srgbClr val="424C4E"/>
      </a:dk2>
      <a:lt2>
        <a:srgbClr val="EDE9E7"/>
      </a:lt2>
      <a:accent1>
        <a:srgbClr val="9FA597"/>
      </a:accent1>
      <a:accent2>
        <a:srgbClr val="AEA67E"/>
      </a:accent2>
      <a:accent3>
        <a:srgbClr val="957D71"/>
      </a:accent3>
      <a:accent4>
        <a:srgbClr val="C88769"/>
      </a:accent4>
      <a:accent5>
        <a:srgbClr val="97A4AA"/>
      </a:accent5>
      <a:accent6>
        <a:srgbClr val="9FA4A5"/>
      </a:accent6>
      <a:hlink>
        <a:srgbClr val="8C9484"/>
      </a:hlink>
      <a:folHlink>
        <a:srgbClr val="C17957"/>
      </a:folHlink>
    </a:clrScheme>
    <a:fontScheme name="Archway">
      <a:majorFont>
        <a:latin typeface="Felix Titling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way" id="{CCBE687C-D9F1-4254-B066-5079611C2397}" vid="{9D57D580-D4A7-454F-BF49-8DDDB4A818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Archway</Template>
  <TotalTime>2293</TotalTime>
  <Words>1736</Words>
  <Application>Microsoft Office PowerPoint</Application>
  <PresentationFormat>On-screen Show (4:3)</PresentationFormat>
  <Paragraphs>415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Algerian</vt:lpstr>
      <vt:lpstr>Arial</vt:lpstr>
      <vt:lpstr>Calibri</vt:lpstr>
      <vt:lpstr>Felix Titling</vt:lpstr>
      <vt:lpstr>Goudy Old Style</vt:lpstr>
      <vt:lpstr>Public Sans</vt:lpstr>
      <vt:lpstr>Times New Roman</vt:lpstr>
      <vt:lpstr>Wingdings</vt:lpstr>
      <vt:lpstr>Archway</vt:lpstr>
      <vt:lpstr>PowerPoint Presentation</vt:lpstr>
      <vt:lpstr>PowerPoint Presentation</vt:lpstr>
      <vt:lpstr>TABEL</vt:lpstr>
      <vt:lpstr>PowerPoint Presentation</vt:lpstr>
      <vt:lpstr>Tabel Biasa</vt:lpstr>
      <vt:lpstr>Tabel kontingensi</vt:lpstr>
      <vt:lpstr>Tabel Distribusi Frekuensi</vt:lpstr>
      <vt:lpstr>Tabel Distribusi Frekuensi</vt:lpstr>
      <vt:lpstr>Tabel Distribusi Frekuensi</vt:lpstr>
      <vt:lpstr>Tabel Distribusi Frekuensi</vt:lpstr>
      <vt:lpstr>Distribusi Frekuensi Relatif</vt:lpstr>
      <vt:lpstr>Distribusi Frek. Kumulatif</vt:lpstr>
      <vt:lpstr>Dist. Frek. Relatif Kumulatif</vt:lpstr>
      <vt:lpstr>GRAFIK</vt:lpstr>
      <vt:lpstr>PowerPoint Presentation</vt:lpstr>
      <vt:lpstr>Histogram</vt:lpstr>
      <vt:lpstr>Histogram</vt:lpstr>
      <vt:lpstr>Poligon frekuensi</vt:lpstr>
      <vt:lpstr>Poligon frekuensi</vt:lpstr>
      <vt:lpstr>Ogive</vt:lpstr>
      <vt:lpstr>Ogive</vt:lpstr>
      <vt:lpstr>DIAGRAM</vt:lpstr>
      <vt:lpstr>PowerPoint Presentation</vt:lpstr>
      <vt:lpstr>DIAGRAM BATANG</vt:lpstr>
      <vt:lpstr>DIAGRAM BATANG</vt:lpstr>
      <vt:lpstr>DIAGRAM GARIS</vt:lpstr>
      <vt:lpstr>Diagram lambang (simbul)</vt:lpstr>
      <vt:lpstr>Diagram lingkaran dan pastel</vt:lpstr>
      <vt:lpstr>Diagram lingkaran dan pastel</vt:lpstr>
      <vt:lpstr>Diagram peta</vt:lpstr>
      <vt:lpstr>Diagram pencar</vt:lpstr>
      <vt:lpstr>Diagram campuran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s s</cp:lastModifiedBy>
  <cp:revision>179</cp:revision>
  <dcterms:created xsi:type="dcterms:W3CDTF">2015-10-03T11:58:37Z</dcterms:created>
  <dcterms:modified xsi:type="dcterms:W3CDTF">2026-08-22T08:28:44Z</dcterms:modified>
</cp:coreProperties>
</file>